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37" r:id="rId2"/>
  </p:sldMasterIdLst>
  <p:notesMasterIdLst>
    <p:notesMasterId r:id="rId35"/>
  </p:notesMasterIdLst>
  <p:sldIdLst>
    <p:sldId id="256" r:id="rId3"/>
    <p:sldId id="257" r:id="rId4"/>
    <p:sldId id="258" r:id="rId5"/>
    <p:sldId id="259" r:id="rId6"/>
    <p:sldId id="267" r:id="rId7"/>
    <p:sldId id="260" r:id="rId8"/>
    <p:sldId id="261" r:id="rId9"/>
    <p:sldId id="262" r:id="rId10"/>
    <p:sldId id="263" r:id="rId11"/>
    <p:sldId id="264" r:id="rId12"/>
    <p:sldId id="268" r:id="rId13"/>
    <p:sldId id="273" r:id="rId14"/>
    <p:sldId id="269" r:id="rId15"/>
    <p:sldId id="274" r:id="rId16"/>
    <p:sldId id="270" r:id="rId17"/>
    <p:sldId id="271" r:id="rId18"/>
    <p:sldId id="272" r:id="rId19"/>
    <p:sldId id="276" r:id="rId20"/>
    <p:sldId id="277" r:id="rId21"/>
    <p:sldId id="287" r:id="rId22"/>
    <p:sldId id="278" r:id="rId23"/>
    <p:sldId id="288" r:id="rId24"/>
    <p:sldId id="279" r:id="rId25"/>
    <p:sldId id="281" r:id="rId26"/>
    <p:sldId id="282" r:id="rId27"/>
    <p:sldId id="283" r:id="rId28"/>
    <p:sldId id="284" r:id="rId29"/>
    <p:sldId id="265" r:id="rId30"/>
    <p:sldId id="285" r:id="rId31"/>
    <p:sldId id="286" r:id="rId32"/>
    <p:sldId id="289" r:id="rId33"/>
    <p:sldId id="26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B63E3A-2C91-4362-9B6F-199E9FDDC3B7}">
          <p14:sldIdLst>
            <p14:sldId id="256"/>
            <p14:sldId id="257"/>
            <p14:sldId id="258"/>
            <p14:sldId id="259"/>
            <p14:sldId id="267"/>
            <p14:sldId id="260"/>
            <p14:sldId id="261"/>
            <p14:sldId id="262"/>
            <p14:sldId id="263"/>
            <p14:sldId id="264"/>
            <p14:sldId id="268"/>
            <p14:sldId id="273"/>
            <p14:sldId id="269"/>
            <p14:sldId id="274"/>
          </p14:sldIdLst>
        </p14:section>
        <p14:section name="Untitled Section" id="{45F898B9-D946-4E68-BB31-7DFA1EF5E5A2}">
          <p14:sldIdLst>
            <p14:sldId id="270"/>
            <p14:sldId id="271"/>
            <p14:sldId id="272"/>
            <p14:sldId id="276"/>
            <p14:sldId id="277"/>
            <p14:sldId id="287"/>
            <p14:sldId id="278"/>
            <p14:sldId id="288"/>
            <p14:sldId id="279"/>
            <p14:sldId id="281"/>
            <p14:sldId id="282"/>
            <p14:sldId id="283"/>
            <p14:sldId id="284"/>
            <p14:sldId id="265"/>
            <p14:sldId id="285"/>
            <p14:sldId id="286"/>
            <p14:sldId id="289"/>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82AC"/>
    <a:srgbClr val="DAE5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71" d="100"/>
          <a:sy n="71" d="100"/>
        </p:scale>
        <p:origin x="4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4D162E-0A6A-497A-9387-84C0058195A1}" type="doc">
      <dgm:prSet loTypeId="urn:microsoft.com/office/officeart/2005/8/layout/hierarchy3" loCatId="hierarchy" qsTypeId="urn:microsoft.com/office/officeart/2005/8/quickstyle/3d1" qsCatId="3D" csTypeId="urn:microsoft.com/office/officeart/2005/8/colors/colorful2" csCatId="colorful" phldr="1"/>
      <dgm:spPr/>
      <dgm:t>
        <a:bodyPr/>
        <a:lstStyle/>
        <a:p>
          <a:endParaRPr lang="en-IN"/>
        </a:p>
      </dgm:t>
    </dgm:pt>
    <dgm:pt modelId="{D8113B5F-F0E2-419C-88E1-C9616232E3F3}">
      <dgm:prSet custT="1"/>
      <dgm:spPr>
        <a:effectLst>
          <a:glow rad="63500">
            <a:schemeClr val="accent2">
              <a:satMod val="175000"/>
              <a:alpha val="40000"/>
            </a:schemeClr>
          </a:glow>
        </a:effectLst>
      </dgm:spPr>
      <dgm:t>
        <a:bodyPr/>
        <a:lstStyle/>
        <a:p>
          <a:r>
            <a:rPr lang="en-US" sz="2000" b="1" dirty="0">
              <a:latin typeface="Arial Rounded MT Bold" panose="020F0704030504030204" pitchFamily="34" charset="0"/>
            </a:rPr>
            <a:t>Low Latency</a:t>
          </a:r>
          <a:r>
            <a:rPr lang="en-US" sz="2100" b="1" dirty="0">
              <a:latin typeface="Arial Rounded MT Bold" panose="020F0704030504030204" pitchFamily="34" charset="0"/>
            </a:rPr>
            <a:t>.</a:t>
          </a:r>
          <a:endParaRPr lang="en-IN" sz="2100" b="1" dirty="0">
            <a:latin typeface="Arial Rounded MT Bold" panose="020F0704030504030204" pitchFamily="34" charset="0"/>
          </a:endParaRPr>
        </a:p>
      </dgm:t>
    </dgm:pt>
    <dgm:pt modelId="{9B9D66E0-BC0E-4396-A338-690465263657}" type="parTrans" cxnId="{864C4B91-E5FB-491E-8654-E1365B9E9395}">
      <dgm:prSet/>
      <dgm:spPr/>
      <dgm:t>
        <a:bodyPr/>
        <a:lstStyle/>
        <a:p>
          <a:endParaRPr lang="en-IN"/>
        </a:p>
      </dgm:t>
    </dgm:pt>
    <dgm:pt modelId="{1AD8D7FE-BC8D-4838-9A8F-71F24570FB41}" type="sibTrans" cxnId="{864C4B91-E5FB-491E-8654-E1365B9E9395}">
      <dgm:prSet/>
      <dgm:spPr/>
      <dgm:t>
        <a:bodyPr/>
        <a:lstStyle/>
        <a:p>
          <a:endParaRPr lang="en-IN"/>
        </a:p>
      </dgm:t>
    </dgm:pt>
    <dgm:pt modelId="{DA54D3D3-A41E-40E7-BB5E-201C4623139C}">
      <dgm:prSet custT="1"/>
      <dgm:spPr>
        <a:effectLst>
          <a:glow rad="63500">
            <a:schemeClr val="accent2">
              <a:satMod val="175000"/>
              <a:alpha val="40000"/>
            </a:schemeClr>
          </a:glow>
        </a:effectLst>
      </dgm:spPr>
      <dgm:t>
        <a:bodyPr/>
        <a:lstStyle/>
        <a:p>
          <a:r>
            <a:rPr lang="en-IN" sz="2000" b="1" dirty="0">
              <a:latin typeface="Arial Rounded MT Bold" panose="020F0704030504030204" pitchFamily="34" charset="0"/>
            </a:rPr>
            <a:t>High Accuracy</a:t>
          </a:r>
        </a:p>
      </dgm:t>
    </dgm:pt>
    <dgm:pt modelId="{EB4AA9A5-3F39-4902-9769-1DF8AFF370D0}" type="parTrans" cxnId="{8AF9FF40-AB91-46A2-BB59-A455EF8F88E4}">
      <dgm:prSet/>
      <dgm:spPr/>
      <dgm:t>
        <a:bodyPr/>
        <a:lstStyle/>
        <a:p>
          <a:endParaRPr lang="en-IN"/>
        </a:p>
      </dgm:t>
    </dgm:pt>
    <dgm:pt modelId="{62DB322A-7719-4A90-AE44-6FC37E5BCDE1}" type="sibTrans" cxnId="{8AF9FF40-AB91-46A2-BB59-A455EF8F88E4}">
      <dgm:prSet/>
      <dgm:spPr/>
      <dgm:t>
        <a:bodyPr/>
        <a:lstStyle/>
        <a:p>
          <a:endParaRPr lang="en-IN"/>
        </a:p>
      </dgm:t>
    </dgm:pt>
    <dgm:pt modelId="{F58AFEE6-9F03-4E1B-ACC9-64F7164176ED}">
      <dgm:prSet custT="1"/>
      <dgm:spPr>
        <a:effectLst>
          <a:glow rad="63500">
            <a:schemeClr val="accent2">
              <a:satMod val="175000"/>
              <a:alpha val="40000"/>
            </a:schemeClr>
          </a:glow>
        </a:effectLst>
      </dgm:spPr>
      <dgm:t>
        <a:bodyPr/>
        <a:lstStyle/>
        <a:p>
          <a:r>
            <a:rPr lang="en-IN" sz="2000" b="1" dirty="0">
              <a:latin typeface="Arial Rounded MT Bold" panose="020F0704030504030204" pitchFamily="34" charset="0"/>
            </a:rPr>
            <a:t>High efficiency</a:t>
          </a:r>
        </a:p>
      </dgm:t>
    </dgm:pt>
    <dgm:pt modelId="{C29B3F3C-F44C-4399-A0E9-005A6E1C4E7D}" type="parTrans" cxnId="{FB827FC7-BB49-4F79-B180-2C5938F97DC8}">
      <dgm:prSet/>
      <dgm:spPr/>
      <dgm:t>
        <a:bodyPr/>
        <a:lstStyle/>
        <a:p>
          <a:endParaRPr lang="en-IN"/>
        </a:p>
      </dgm:t>
    </dgm:pt>
    <dgm:pt modelId="{B7AA4741-D9EB-4547-873C-BA0FF9C6D8F9}" type="sibTrans" cxnId="{FB827FC7-BB49-4F79-B180-2C5938F97DC8}">
      <dgm:prSet/>
      <dgm:spPr/>
      <dgm:t>
        <a:bodyPr/>
        <a:lstStyle/>
        <a:p>
          <a:endParaRPr lang="en-IN"/>
        </a:p>
      </dgm:t>
    </dgm:pt>
    <dgm:pt modelId="{6DB4131C-1B61-4CBB-B987-BDDB65BF15E7}">
      <dgm:prSet custT="1"/>
      <dgm:spPr>
        <a:effectLst>
          <a:glow rad="63500">
            <a:schemeClr val="accent2">
              <a:satMod val="175000"/>
              <a:alpha val="40000"/>
            </a:schemeClr>
          </a:glow>
        </a:effectLst>
      </dgm:spPr>
      <dgm:t>
        <a:bodyPr/>
        <a:lstStyle/>
        <a:p>
          <a:r>
            <a:rPr lang="en-IN" sz="2000" b="1" dirty="0">
              <a:latin typeface="Arial Rounded MT Bold" panose="020F0704030504030204" pitchFamily="34" charset="0"/>
            </a:rPr>
            <a:t>Low</a:t>
          </a:r>
          <a:r>
            <a:rPr lang="en-IN" sz="2000" b="1" baseline="0" dirty="0"/>
            <a:t> </a:t>
          </a:r>
          <a:r>
            <a:rPr lang="en-IN" sz="2000" b="1" baseline="0" dirty="0">
              <a:latin typeface="Arial Rounded MT Bold" panose="020F0704030504030204" pitchFamily="34" charset="0"/>
            </a:rPr>
            <a:t>Resource</a:t>
          </a:r>
          <a:r>
            <a:rPr lang="en-IN" sz="2000" b="1" baseline="0" dirty="0"/>
            <a:t> </a:t>
          </a:r>
          <a:r>
            <a:rPr lang="en-IN" sz="2000" b="1" baseline="0" dirty="0">
              <a:latin typeface="Arial Rounded MT Bold" panose="020F0704030504030204" pitchFamily="34" charset="0"/>
            </a:rPr>
            <a:t>Usage</a:t>
          </a:r>
        </a:p>
      </dgm:t>
    </dgm:pt>
    <dgm:pt modelId="{C6C6F176-3597-46DC-B32E-7081A48DC085}" type="sibTrans" cxnId="{DC8DE856-A003-426C-B46D-2841457C18C4}">
      <dgm:prSet/>
      <dgm:spPr/>
      <dgm:t>
        <a:bodyPr/>
        <a:lstStyle/>
        <a:p>
          <a:endParaRPr lang="en-IN"/>
        </a:p>
      </dgm:t>
    </dgm:pt>
    <dgm:pt modelId="{34CF9005-933C-46D4-BBA0-6092D50F5E72}" type="parTrans" cxnId="{DC8DE856-A003-426C-B46D-2841457C18C4}">
      <dgm:prSet/>
      <dgm:spPr/>
      <dgm:t>
        <a:bodyPr/>
        <a:lstStyle/>
        <a:p>
          <a:endParaRPr lang="en-IN"/>
        </a:p>
      </dgm:t>
    </dgm:pt>
    <dgm:pt modelId="{CF6244EA-B0D2-49CE-AF16-F481E71FCE26}" type="pres">
      <dgm:prSet presAssocID="{0C4D162E-0A6A-497A-9387-84C0058195A1}" presName="diagram" presStyleCnt="0">
        <dgm:presLayoutVars>
          <dgm:chPref val="1"/>
          <dgm:dir/>
          <dgm:animOne val="branch"/>
          <dgm:animLvl val="lvl"/>
          <dgm:resizeHandles/>
        </dgm:presLayoutVars>
      </dgm:prSet>
      <dgm:spPr/>
    </dgm:pt>
    <dgm:pt modelId="{015FAC6D-3754-4CA4-A72F-01C04745E7E1}" type="pres">
      <dgm:prSet presAssocID="{D8113B5F-F0E2-419C-88E1-C9616232E3F3}" presName="root" presStyleCnt="0"/>
      <dgm:spPr/>
    </dgm:pt>
    <dgm:pt modelId="{0187C01A-DFFA-402D-9D56-0455243DDCF8}" type="pres">
      <dgm:prSet presAssocID="{D8113B5F-F0E2-419C-88E1-C9616232E3F3}" presName="rootComposite" presStyleCnt="0"/>
      <dgm:spPr/>
    </dgm:pt>
    <dgm:pt modelId="{2D3BBB11-2FA3-4810-A446-A3F47E281ED6}" type="pres">
      <dgm:prSet presAssocID="{D8113B5F-F0E2-419C-88E1-C9616232E3F3}" presName="rootText" presStyleLbl="node1" presStyleIdx="0" presStyleCnt="4" custLinFactNeighborX="7820" custLinFactNeighborY="-755"/>
      <dgm:spPr/>
    </dgm:pt>
    <dgm:pt modelId="{E73BABCA-B448-42DB-B5B1-E559BE61E6A4}" type="pres">
      <dgm:prSet presAssocID="{D8113B5F-F0E2-419C-88E1-C9616232E3F3}" presName="rootConnector" presStyleLbl="node1" presStyleIdx="0" presStyleCnt="4"/>
      <dgm:spPr/>
    </dgm:pt>
    <dgm:pt modelId="{4F3F0375-9DCA-40AA-96F1-9F5C9F7E6478}" type="pres">
      <dgm:prSet presAssocID="{D8113B5F-F0E2-419C-88E1-C9616232E3F3}" presName="childShape" presStyleCnt="0"/>
      <dgm:spPr/>
    </dgm:pt>
    <dgm:pt modelId="{87D3583C-C59C-4868-87FB-C009C6F08F6D}" type="pres">
      <dgm:prSet presAssocID="{6DB4131C-1B61-4CBB-B987-BDDB65BF15E7}" presName="root" presStyleCnt="0"/>
      <dgm:spPr/>
    </dgm:pt>
    <dgm:pt modelId="{B6A0F680-86D7-4013-9003-876FE1D8DEF3}" type="pres">
      <dgm:prSet presAssocID="{6DB4131C-1B61-4CBB-B987-BDDB65BF15E7}" presName="rootComposite" presStyleCnt="0"/>
      <dgm:spPr/>
    </dgm:pt>
    <dgm:pt modelId="{3963DCB8-9415-4381-A7E7-C0FCF4043F55}" type="pres">
      <dgm:prSet presAssocID="{6DB4131C-1B61-4CBB-B987-BDDB65BF15E7}" presName="rootText" presStyleLbl="node1" presStyleIdx="1" presStyleCnt="4" custLinFactNeighborX="-1783" custLinFactNeighborY="0"/>
      <dgm:spPr/>
    </dgm:pt>
    <dgm:pt modelId="{293BFABA-A2A8-48E3-9C04-0FF56FE65F26}" type="pres">
      <dgm:prSet presAssocID="{6DB4131C-1B61-4CBB-B987-BDDB65BF15E7}" presName="rootConnector" presStyleLbl="node1" presStyleIdx="1" presStyleCnt="4"/>
      <dgm:spPr/>
    </dgm:pt>
    <dgm:pt modelId="{08FBBA99-CAC9-4FA6-9C79-86124F32DFFF}" type="pres">
      <dgm:prSet presAssocID="{6DB4131C-1B61-4CBB-B987-BDDB65BF15E7}" presName="childShape" presStyleCnt="0"/>
      <dgm:spPr/>
    </dgm:pt>
    <dgm:pt modelId="{6922E5CF-85A5-42F2-89A2-355748E96E66}" type="pres">
      <dgm:prSet presAssocID="{DA54D3D3-A41E-40E7-BB5E-201C4623139C}" presName="root" presStyleCnt="0"/>
      <dgm:spPr/>
    </dgm:pt>
    <dgm:pt modelId="{4EA77C46-46EE-4473-9F2E-EF9BF58AED57}" type="pres">
      <dgm:prSet presAssocID="{DA54D3D3-A41E-40E7-BB5E-201C4623139C}" presName="rootComposite" presStyleCnt="0"/>
      <dgm:spPr/>
    </dgm:pt>
    <dgm:pt modelId="{F059E8B4-8140-49B1-AC9A-785ED53D31D3}" type="pres">
      <dgm:prSet presAssocID="{DA54D3D3-A41E-40E7-BB5E-201C4623139C}" presName="rootText" presStyleLbl="node1" presStyleIdx="2" presStyleCnt="4"/>
      <dgm:spPr/>
    </dgm:pt>
    <dgm:pt modelId="{23E5D0CC-B9CB-4BF7-B8B9-5CAE2E0E19A8}" type="pres">
      <dgm:prSet presAssocID="{DA54D3D3-A41E-40E7-BB5E-201C4623139C}" presName="rootConnector" presStyleLbl="node1" presStyleIdx="2" presStyleCnt="4"/>
      <dgm:spPr/>
    </dgm:pt>
    <dgm:pt modelId="{FCB8AEDB-F609-4AAE-AFB5-00CFD9DE47A3}" type="pres">
      <dgm:prSet presAssocID="{DA54D3D3-A41E-40E7-BB5E-201C4623139C}" presName="childShape" presStyleCnt="0"/>
      <dgm:spPr/>
    </dgm:pt>
    <dgm:pt modelId="{EE21FBA1-6BA9-4346-ADB0-A9C87428E570}" type="pres">
      <dgm:prSet presAssocID="{F58AFEE6-9F03-4E1B-ACC9-64F7164176ED}" presName="root" presStyleCnt="0"/>
      <dgm:spPr/>
    </dgm:pt>
    <dgm:pt modelId="{FC4DB239-C40C-4D44-9148-337F8805E7CB}" type="pres">
      <dgm:prSet presAssocID="{F58AFEE6-9F03-4E1B-ACC9-64F7164176ED}" presName="rootComposite" presStyleCnt="0"/>
      <dgm:spPr/>
    </dgm:pt>
    <dgm:pt modelId="{8AD2112A-73BD-4E91-B7D0-0BC6D95B8822}" type="pres">
      <dgm:prSet presAssocID="{F58AFEE6-9F03-4E1B-ACC9-64F7164176ED}" presName="rootText" presStyleLbl="node1" presStyleIdx="3" presStyleCnt="4"/>
      <dgm:spPr/>
    </dgm:pt>
    <dgm:pt modelId="{B001B225-D146-4CAC-AF31-1FD3114CABF3}" type="pres">
      <dgm:prSet presAssocID="{F58AFEE6-9F03-4E1B-ACC9-64F7164176ED}" presName="rootConnector" presStyleLbl="node1" presStyleIdx="3" presStyleCnt="4"/>
      <dgm:spPr/>
    </dgm:pt>
    <dgm:pt modelId="{5CF55CA4-FFCE-40F5-B046-5E075D7379EE}" type="pres">
      <dgm:prSet presAssocID="{F58AFEE6-9F03-4E1B-ACC9-64F7164176ED}" presName="childShape" presStyleCnt="0"/>
      <dgm:spPr/>
    </dgm:pt>
  </dgm:ptLst>
  <dgm:cxnLst>
    <dgm:cxn modelId="{3F16310C-1DF2-46FD-B6CF-559F2D4B0E12}" type="presOf" srcId="{6DB4131C-1B61-4CBB-B987-BDDB65BF15E7}" destId="{293BFABA-A2A8-48E3-9C04-0FF56FE65F26}" srcOrd="1" destOrd="0" presId="urn:microsoft.com/office/officeart/2005/8/layout/hierarchy3"/>
    <dgm:cxn modelId="{8AF9FF40-AB91-46A2-BB59-A455EF8F88E4}" srcId="{0C4D162E-0A6A-497A-9387-84C0058195A1}" destId="{DA54D3D3-A41E-40E7-BB5E-201C4623139C}" srcOrd="2" destOrd="0" parTransId="{EB4AA9A5-3F39-4902-9769-1DF8AFF370D0}" sibTransId="{62DB322A-7719-4A90-AE44-6FC37E5BCDE1}"/>
    <dgm:cxn modelId="{C1E8AE6C-AB4A-46C7-A02B-ABC17CF5F4FE}" type="presOf" srcId="{D8113B5F-F0E2-419C-88E1-C9616232E3F3}" destId="{2D3BBB11-2FA3-4810-A446-A3F47E281ED6}" srcOrd="0" destOrd="0" presId="urn:microsoft.com/office/officeart/2005/8/layout/hierarchy3"/>
    <dgm:cxn modelId="{A378D473-803C-4C47-A3B1-62A7309878AA}" type="presOf" srcId="{D8113B5F-F0E2-419C-88E1-C9616232E3F3}" destId="{E73BABCA-B448-42DB-B5B1-E559BE61E6A4}" srcOrd="1" destOrd="0" presId="urn:microsoft.com/office/officeart/2005/8/layout/hierarchy3"/>
    <dgm:cxn modelId="{DC8DE856-A003-426C-B46D-2841457C18C4}" srcId="{0C4D162E-0A6A-497A-9387-84C0058195A1}" destId="{6DB4131C-1B61-4CBB-B987-BDDB65BF15E7}" srcOrd="1" destOrd="0" parTransId="{34CF9005-933C-46D4-BBA0-6092D50F5E72}" sibTransId="{C6C6F176-3597-46DC-B32E-7081A48DC085}"/>
    <dgm:cxn modelId="{D1E26482-1EE7-42A7-BF56-1C269DEA6752}" type="presOf" srcId="{6DB4131C-1B61-4CBB-B987-BDDB65BF15E7}" destId="{3963DCB8-9415-4381-A7E7-C0FCF4043F55}" srcOrd="0" destOrd="0" presId="urn:microsoft.com/office/officeart/2005/8/layout/hierarchy3"/>
    <dgm:cxn modelId="{6047E88A-BE78-4374-8772-32B35F47C559}" type="presOf" srcId="{F58AFEE6-9F03-4E1B-ACC9-64F7164176ED}" destId="{8AD2112A-73BD-4E91-B7D0-0BC6D95B8822}" srcOrd="0" destOrd="0" presId="urn:microsoft.com/office/officeart/2005/8/layout/hierarchy3"/>
    <dgm:cxn modelId="{864C4B91-E5FB-491E-8654-E1365B9E9395}" srcId="{0C4D162E-0A6A-497A-9387-84C0058195A1}" destId="{D8113B5F-F0E2-419C-88E1-C9616232E3F3}" srcOrd="0" destOrd="0" parTransId="{9B9D66E0-BC0E-4396-A338-690465263657}" sibTransId="{1AD8D7FE-BC8D-4838-9A8F-71F24570FB41}"/>
    <dgm:cxn modelId="{C42915A3-4DE8-4E3B-B723-480331D9D1FA}" type="presOf" srcId="{F58AFEE6-9F03-4E1B-ACC9-64F7164176ED}" destId="{B001B225-D146-4CAC-AF31-1FD3114CABF3}" srcOrd="1" destOrd="0" presId="urn:microsoft.com/office/officeart/2005/8/layout/hierarchy3"/>
    <dgm:cxn modelId="{FB827FC7-BB49-4F79-B180-2C5938F97DC8}" srcId="{0C4D162E-0A6A-497A-9387-84C0058195A1}" destId="{F58AFEE6-9F03-4E1B-ACC9-64F7164176ED}" srcOrd="3" destOrd="0" parTransId="{C29B3F3C-F44C-4399-A0E9-005A6E1C4E7D}" sibTransId="{B7AA4741-D9EB-4547-873C-BA0FF9C6D8F9}"/>
    <dgm:cxn modelId="{D3CA91D4-5447-4DCF-B3AF-5EDF0A101981}" type="presOf" srcId="{0C4D162E-0A6A-497A-9387-84C0058195A1}" destId="{CF6244EA-B0D2-49CE-AF16-F481E71FCE26}" srcOrd="0" destOrd="0" presId="urn:microsoft.com/office/officeart/2005/8/layout/hierarchy3"/>
    <dgm:cxn modelId="{2D455ED6-E209-4312-AF9B-D17863C4F87B}" type="presOf" srcId="{DA54D3D3-A41E-40E7-BB5E-201C4623139C}" destId="{23E5D0CC-B9CB-4BF7-B8B9-5CAE2E0E19A8}" srcOrd="1" destOrd="0" presId="urn:microsoft.com/office/officeart/2005/8/layout/hierarchy3"/>
    <dgm:cxn modelId="{3E98D4F5-4E12-49F4-A169-9CF945DFB898}" type="presOf" srcId="{DA54D3D3-A41E-40E7-BB5E-201C4623139C}" destId="{F059E8B4-8140-49B1-AC9A-785ED53D31D3}" srcOrd="0" destOrd="0" presId="urn:microsoft.com/office/officeart/2005/8/layout/hierarchy3"/>
    <dgm:cxn modelId="{FBBE591B-9189-4046-8402-402BEDF2B66B}" type="presParOf" srcId="{CF6244EA-B0D2-49CE-AF16-F481E71FCE26}" destId="{015FAC6D-3754-4CA4-A72F-01C04745E7E1}" srcOrd="0" destOrd="0" presId="urn:microsoft.com/office/officeart/2005/8/layout/hierarchy3"/>
    <dgm:cxn modelId="{53356A9C-E3C7-49DC-BC5B-368D84F989A1}" type="presParOf" srcId="{015FAC6D-3754-4CA4-A72F-01C04745E7E1}" destId="{0187C01A-DFFA-402D-9D56-0455243DDCF8}" srcOrd="0" destOrd="0" presId="urn:microsoft.com/office/officeart/2005/8/layout/hierarchy3"/>
    <dgm:cxn modelId="{BCF1C03D-AC39-4853-8E51-81B171F958F8}" type="presParOf" srcId="{0187C01A-DFFA-402D-9D56-0455243DDCF8}" destId="{2D3BBB11-2FA3-4810-A446-A3F47E281ED6}" srcOrd="0" destOrd="0" presId="urn:microsoft.com/office/officeart/2005/8/layout/hierarchy3"/>
    <dgm:cxn modelId="{1C781DE1-C30C-4A2E-92E2-3EB5BF809C6D}" type="presParOf" srcId="{0187C01A-DFFA-402D-9D56-0455243DDCF8}" destId="{E73BABCA-B448-42DB-B5B1-E559BE61E6A4}" srcOrd="1" destOrd="0" presId="urn:microsoft.com/office/officeart/2005/8/layout/hierarchy3"/>
    <dgm:cxn modelId="{3DE025C6-C8C7-477C-93EF-03AEDA73360D}" type="presParOf" srcId="{015FAC6D-3754-4CA4-A72F-01C04745E7E1}" destId="{4F3F0375-9DCA-40AA-96F1-9F5C9F7E6478}" srcOrd="1" destOrd="0" presId="urn:microsoft.com/office/officeart/2005/8/layout/hierarchy3"/>
    <dgm:cxn modelId="{574D432F-05BC-4247-9255-FF8588543594}" type="presParOf" srcId="{CF6244EA-B0D2-49CE-AF16-F481E71FCE26}" destId="{87D3583C-C59C-4868-87FB-C009C6F08F6D}" srcOrd="1" destOrd="0" presId="urn:microsoft.com/office/officeart/2005/8/layout/hierarchy3"/>
    <dgm:cxn modelId="{1CAF0181-2E7E-4C56-8632-A61E6668E2F3}" type="presParOf" srcId="{87D3583C-C59C-4868-87FB-C009C6F08F6D}" destId="{B6A0F680-86D7-4013-9003-876FE1D8DEF3}" srcOrd="0" destOrd="0" presId="urn:microsoft.com/office/officeart/2005/8/layout/hierarchy3"/>
    <dgm:cxn modelId="{3B7F85B1-C334-40F3-9225-92E46B55144F}" type="presParOf" srcId="{B6A0F680-86D7-4013-9003-876FE1D8DEF3}" destId="{3963DCB8-9415-4381-A7E7-C0FCF4043F55}" srcOrd="0" destOrd="0" presId="urn:microsoft.com/office/officeart/2005/8/layout/hierarchy3"/>
    <dgm:cxn modelId="{3FC6D7D0-EEC5-4E32-A553-18D5BD7089E0}" type="presParOf" srcId="{B6A0F680-86D7-4013-9003-876FE1D8DEF3}" destId="{293BFABA-A2A8-48E3-9C04-0FF56FE65F26}" srcOrd="1" destOrd="0" presId="urn:microsoft.com/office/officeart/2005/8/layout/hierarchy3"/>
    <dgm:cxn modelId="{95EFE8A0-F4B4-4736-8320-CB57884C40F7}" type="presParOf" srcId="{87D3583C-C59C-4868-87FB-C009C6F08F6D}" destId="{08FBBA99-CAC9-4FA6-9C79-86124F32DFFF}" srcOrd="1" destOrd="0" presId="urn:microsoft.com/office/officeart/2005/8/layout/hierarchy3"/>
    <dgm:cxn modelId="{730C35D5-0EF5-44A1-AEE6-6A9D2F35CD08}" type="presParOf" srcId="{CF6244EA-B0D2-49CE-AF16-F481E71FCE26}" destId="{6922E5CF-85A5-42F2-89A2-355748E96E66}" srcOrd="2" destOrd="0" presId="urn:microsoft.com/office/officeart/2005/8/layout/hierarchy3"/>
    <dgm:cxn modelId="{84C0A8B0-A8D6-47FB-93EA-A12D922508BF}" type="presParOf" srcId="{6922E5CF-85A5-42F2-89A2-355748E96E66}" destId="{4EA77C46-46EE-4473-9F2E-EF9BF58AED57}" srcOrd="0" destOrd="0" presId="urn:microsoft.com/office/officeart/2005/8/layout/hierarchy3"/>
    <dgm:cxn modelId="{DB165E22-60B4-48FF-92D9-17C968B30747}" type="presParOf" srcId="{4EA77C46-46EE-4473-9F2E-EF9BF58AED57}" destId="{F059E8B4-8140-49B1-AC9A-785ED53D31D3}" srcOrd="0" destOrd="0" presId="urn:microsoft.com/office/officeart/2005/8/layout/hierarchy3"/>
    <dgm:cxn modelId="{D5EEAD3F-3539-445F-8626-DC45D59A6FAF}" type="presParOf" srcId="{4EA77C46-46EE-4473-9F2E-EF9BF58AED57}" destId="{23E5D0CC-B9CB-4BF7-B8B9-5CAE2E0E19A8}" srcOrd="1" destOrd="0" presId="urn:microsoft.com/office/officeart/2005/8/layout/hierarchy3"/>
    <dgm:cxn modelId="{8CC5AC1B-DE35-402C-A882-29A0C0C59E5C}" type="presParOf" srcId="{6922E5CF-85A5-42F2-89A2-355748E96E66}" destId="{FCB8AEDB-F609-4AAE-AFB5-00CFD9DE47A3}" srcOrd="1" destOrd="0" presId="urn:microsoft.com/office/officeart/2005/8/layout/hierarchy3"/>
    <dgm:cxn modelId="{E1B98785-A2D5-4B5E-9920-B569051B5EF1}" type="presParOf" srcId="{CF6244EA-B0D2-49CE-AF16-F481E71FCE26}" destId="{EE21FBA1-6BA9-4346-ADB0-A9C87428E570}" srcOrd="3" destOrd="0" presId="urn:microsoft.com/office/officeart/2005/8/layout/hierarchy3"/>
    <dgm:cxn modelId="{EF0E01D5-80A0-4AD1-AF9A-A2E0892BCA75}" type="presParOf" srcId="{EE21FBA1-6BA9-4346-ADB0-A9C87428E570}" destId="{FC4DB239-C40C-4D44-9148-337F8805E7CB}" srcOrd="0" destOrd="0" presId="urn:microsoft.com/office/officeart/2005/8/layout/hierarchy3"/>
    <dgm:cxn modelId="{7BC47A91-1630-486F-87A4-F6CA6544FECB}" type="presParOf" srcId="{FC4DB239-C40C-4D44-9148-337F8805E7CB}" destId="{8AD2112A-73BD-4E91-B7D0-0BC6D95B8822}" srcOrd="0" destOrd="0" presId="urn:microsoft.com/office/officeart/2005/8/layout/hierarchy3"/>
    <dgm:cxn modelId="{C3DD51CC-0AE7-408C-A850-926E22186BFA}" type="presParOf" srcId="{FC4DB239-C40C-4D44-9148-337F8805E7CB}" destId="{B001B225-D146-4CAC-AF31-1FD3114CABF3}" srcOrd="1" destOrd="0" presId="urn:microsoft.com/office/officeart/2005/8/layout/hierarchy3"/>
    <dgm:cxn modelId="{2289B7C4-CA50-4A72-8641-35DC07745FF7}" type="presParOf" srcId="{EE21FBA1-6BA9-4346-ADB0-A9C87428E570}" destId="{5CF55CA4-FFCE-40F5-B046-5E075D7379EE}"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BEDEB6-F0E7-46C2-8049-C98FBF6946AE}" type="doc">
      <dgm:prSet loTypeId="urn:microsoft.com/office/officeart/2008/layout/LinedList" loCatId="hierarchy" qsTypeId="urn:microsoft.com/office/officeart/2005/8/quickstyle/simple1" qsCatId="simple" csTypeId="urn:microsoft.com/office/officeart/2005/8/colors/accent0_1" csCatId="mainScheme" phldr="1"/>
      <dgm:spPr>
        <a:scene3d>
          <a:camera prst="orthographicFront">
            <a:rot lat="0" lon="0" rev="0"/>
          </a:camera>
          <a:lightRig rig="contrasting" dir="t">
            <a:rot lat="0" lon="0" rev="7800000"/>
          </a:lightRig>
        </a:scene3d>
      </dgm:spPr>
      <dgm:t>
        <a:bodyPr/>
        <a:lstStyle/>
        <a:p>
          <a:endParaRPr lang="en-IN"/>
        </a:p>
      </dgm:t>
    </dgm:pt>
    <dgm:pt modelId="{AF680D80-B220-4F73-AE0F-F63449578018}">
      <dgm:prSet/>
      <dgm:spPr>
        <a:ln>
          <a:noFill/>
        </a:ln>
        <a:effectLst/>
        <a:scene3d>
          <a:camera prst="orthographicFront">
            <a:rot lat="0" lon="0" rev="0"/>
          </a:camera>
          <a:lightRig rig="contrasting" dir="t">
            <a:rot lat="0" lon="0" rev="7800000"/>
          </a:lightRig>
        </a:scene3d>
        <a:sp3d>
          <a:bevelT w="139700" h="139700"/>
        </a:sp3d>
      </dgm:spPr>
      <dgm:t>
        <a:bodyPr/>
        <a:lstStyle/>
        <a:p>
          <a:r>
            <a:rPr lang="en-IN" dirty="0">
              <a:latin typeface="Algerian" panose="04020705040A02060702" pitchFamily="82" charset="0"/>
            </a:rPr>
            <a:t>ADVANTAGES OF PROPOSED SYSTEM</a:t>
          </a:r>
        </a:p>
      </dgm:t>
    </dgm:pt>
    <dgm:pt modelId="{E4847D22-3876-4795-8A58-A31285A34D0E}" type="parTrans" cxnId="{A22FF4CB-9DEC-4EC9-80A9-2DE681CF6242}">
      <dgm:prSet/>
      <dgm:spPr/>
      <dgm:t>
        <a:bodyPr/>
        <a:lstStyle/>
        <a:p>
          <a:endParaRPr lang="en-IN"/>
        </a:p>
      </dgm:t>
    </dgm:pt>
    <dgm:pt modelId="{32FC4056-E7EE-4055-9B00-1175B1B0F25A}" type="sibTrans" cxnId="{A22FF4CB-9DEC-4EC9-80A9-2DE681CF6242}">
      <dgm:prSet/>
      <dgm:spPr/>
      <dgm:t>
        <a:bodyPr/>
        <a:lstStyle/>
        <a:p>
          <a:endParaRPr lang="en-IN"/>
        </a:p>
      </dgm:t>
    </dgm:pt>
    <dgm:pt modelId="{54C96A01-6ECB-47FE-8841-8DB9EB698995}" type="pres">
      <dgm:prSet presAssocID="{3DBEDEB6-F0E7-46C2-8049-C98FBF6946AE}" presName="vert0" presStyleCnt="0">
        <dgm:presLayoutVars>
          <dgm:dir/>
          <dgm:animOne val="branch"/>
          <dgm:animLvl val="lvl"/>
        </dgm:presLayoutVars>
      </dgm:prSet>
      <dgm:spPr/>
    </dgm:pt>
    <dgm:pt modelId="{E0558C21-00DE-4A77-81DF-6233F59B5653}" type="pres">
      <dgm:prSet presAssocID="{AF680D80-B220-4F73-AE0F-F63449578018}" presName="thickLine" presStyleLbl="alignNode1" presStyleIdx="0" presStyleCnt="1"/>
      <dgm:spPr>
        <a:ln>
          <a:noFill/>
        </a:ln>
        <a:effectLst/>
        <a:scene3d>
          <a:camera prst="orthographicFront">
            <a:rot lat="0" lon="0" rev="0"/>
          </a:camera>
          <a:lightRig rig="contrasting" dir="t">
            <a:rot lat="0" lon="0" rev="7800000"/>
          </a:lightRig>
        </a:scene3d>
        <a:sp3d>
          <a:bevelT w="139700" h="139700"/>
        </a:sp3d>
      </dgm:spPr>
    </dgm:pt>
    <dgm:pt modelId="{3FB00237-D5B4-4203-A899-1C4483675B55}" type="pres">
      <dgm:prSet presAssocID="{AF680D80-B220-4F73-AE0F-F63449578018}" presName="horz1" presStyleCnt="0"/>
      <dgm:spPr>
        <a:ln>
          <a:noFill/>
        </a:ln>
        <a:effectLst/>
        <a:scene3d>
          <a:camera prst="orthographicFront">
            <a:rot lat="0" lon="0" rev="0"/>
          </a:camera>
          <a:lightRig rig="contrasting" dir="t">
            <a:rot lat="0" lon="0" rev="7800000"/>
          </a:lightRig>
        </a:scene3d>
        <a:sp3d>
          <a:bevelT w="139700" h="139700"/>
        </a:sp3d>
      </dgm:spPr>
    </dgm:pt>
    <dgm:pt modelId="{623A8BA3-AED4-4F6C-8FD9-C2C6C134F802}" type="pres">
      <dgm:prSet presAssocID="{AF680D80-B220-4F73-AE0F-F63449578018}" presName="tx1" presStyleLbl="revTx" presStyleIdx="0" presStyleCnt="1" custLinFactNeighborX="-2836" custLinFactNeighborY="0"/>
      <dgm:spPr/>
    </dgm:pt>
    <dgm:pt modelId="{7AD03F50-1863-40C0-B8F1-418B71BA36A4}" type="pres">
      <dgm:prSet presAssocID="{AF680D80-B220-4F73-AE0F-F63449578018}" presName="vert1" presStyleCnt="0"/>
      <dgm:spPr>
        <a:ln>
          <a:noFill/>
        </a:ln>
        <a:effectLst/>
        <a:scene3d>
          <a:camera prst="orthographicFront">
            <a:rot lat="0" lon="0" rev="0"/>
          </a:camera>
          <a:lightRig rig="contrasting" dir="t">
            <a:rot lat="0" lon="0" rev="7800000"/>
          </a:lightRig>
        </a:scene3d>
        <a:sp3d>
          <a:bevelT w="139700" h="139700"/>
        </a:sp3d>
      </dgm:spPr>
    </dgm:pt>
  </dgm:ptLst>
  <dgm:cxnLst>
    <dgm:cxn modelId="{B4D4A80A-6A2A-4201-9041-2FA7FC4F7D00}" type="presOf" srcId="{AF680D80-B220-4F73-AE0F-F63449578018}" destId="{623A8BA3-AED4-4F6C-8FD9-C2C6C134F802}" srcOrd="0" destOrd="0" presId="urn:microsoft.com/office/officeart/2008/layout/LinedList"/>
    <dgm:cxn modelId="{D5F34664-80F3-4B13-AF53-CEDD4EF76246}" type="presOf" srcId="{3DBEDEB6-F0E7-46C2-8049-C98FBF6946AE}" destId="{54C96A01-6ECB-47FE-8841-8DB9EB698995}" srcOrd="0" destOrd="0" presId="urn:microsoft.com/office/officeart/2008/layout/LinedList"/>
    <dgm:cxn modelId="{A22FF4CB-9DEC-4EC9-80A9-2DE681CF6242}" srcId="{3DBEDEB6-F0E7-46C2-8049-C98FBF6946AE}" destId="{AF680D80-B220-4F73-AE0F-F63449578018}" srcOrd="0" destOrd="0" parTransId="{E4847D22-3876-4795-8A58-A31285A34D0E}" sibTransId="{32FC4056-E7EE-4055-9B00-1175B1B0F25A}"/>
    <dgm:cxn modelId="{8922CB9C-8C65-485B-9F6B-DC4971E545DB}" type="presParOf" srcId="{54C96A01-6ECB-47FE-8841-8DB9EB698995}" destId="{E0558C21-00DE-4A77-81DF-6233F59B5653}" srcOrd="0" destOrd="0" presId="urn:microsoft.com/office/officeart/2008/layout/LinedList"/>
    <dgm:cxn modelId="{1D4528F4-575D-44B3-9267-93F2BE7E9DF7}" type="presParOf" srcId="{54C96A01-6ECB-47FE-8841-8DB9EB698995}" destId="{3FB00237-D5B4-4203-A899-1C4483675B55}" srcOrd="1" destOrd="0" presId="urn:microsoft.com/office/officeart/2008/layout/LinedList"/>
    <dgm:cxn modelId="{52246CCF-F7B6-43CB-8F09-2C46862E9022}" type="presParOf" srcId="{3FB00237-D5B4-4203-A899-1C4483675B55}" destId="{623A8BA3-AED4-4F6C-8FD9-C2C6C134F802}" srcOrd="0" destOrd="0" presId="urn:microsoft.com/office/officeart/2008/layout/LinedList"/>
    <dgm:cxn modelId="{4E419351-CFAD-447E-98DB-E492FF7183FD}" type="presParOf" srcId="{3FB00237-D5B4-4203-A899-1C4483675B55}" destId="{7AD03F50-1863-40C0-B8F1-418B71BA36A4}" srcOrd="1" destOrd="0" presId="urn:microsoft.com/office/officeart/2008/layout/LinedList"/>
  </dgm:cxnLst>
  <dgm:bg>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effectLst>
      <a:glow rad="63500">
        <a:schemeClr val="accent2">
          <a:satMod val="175000"/>
          <a:alpha val="40000"/>
        </a:schemeClr>
      </a:glow>
      <a:outerShdw blurRad="50800" dist="38100" dir="5400000" algn="t" rotWithShape="0">
        <a:prstClr val="black">
          <a:alpha val="40000"/>
        </a:prstClr>
      </a:outerShdw>
    </a:effectLst>
  </dgm:bg>
  <dgm:whole>
    <a:ln w="12700">
      <a:solidFill>
        <a:schemeClr val="accent5">
          <a:lumMod val="75000"/>
        </a:schemeClr>
      </a:solidFill>
    </a:ln>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A31B2D-BA8F-4397-A4A5-F0B73942893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82EBB5E8-0C97-4E3E-8D36-45CB040BF15A}" type="pres">
      <dgm:prSet presAssocID="{41A31B2D-BA8F-4397-A4A5-F0B739428939}" presName="linear" presStyleCnt="0">
        <dgm:presLayoutVars>
          <dgm:dir/>
          <dgm:animLvl val="lvl"/>
          <dgm:resizeHandles val="exact"/>
        </dgm:presLayoutVars>
      </dgm:prSet>
      <dgm:spPr/>
    </dgm:pt>
  </dgm:ptLst>
  <dgm:cxnLst>
    <dgm:cxn modelId="{94ADE578-13EF-44A6-AFA2-FD38536F884D}" type="presOf" srcId="{41A31B2D-BA8F-4397-A4A5-F0B739428939}" destId="{82EBB5E8-0C97-4E3E-8D36-45CB040BF15A}" srcOrd="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8DDAED-D565-4C0C-BD86-C754C41A1CE7}"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en-IN"/>
        </a:p>
      </dgm:t>
    </dgm:pt>
    <dgm:pt modelId="{83132E2B-0E68-4F6F-916F-71FB3C270ED9}" type="pres">
      <dgm:prSet presAssocID="{1F8DDAED-D565-4C0C-BD86-C754C41A1CE7}" presName="Name0" presStyleCnt="0">
        <dgm:presLayoutVars>
          <dgm:dir/>
          <dgm:resizeHandles val="exact"/>
        </dgm:presLayoutVars>
      </dgm:prSet>
      <dgm:spPr/>
    </dgm:pt>
  </dgm:ptLst>
  <dgm:cxnLst>
    <dgm:cxn modelId="{EAA2E5C8-6942-4E6E-8621-F79655139C0C}" type="presOf" srcId="{1F8DDAED-D565-4C0C-BD86-C754C41A1CE7}" destId="{83132E2B-0E68-4F6F-916F-71FB3C270ED9}" srcOrd="0"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3BBB11-2FA3-4810-A446-A3F47E281ED6}">
      <dsp:nvSpPr>
        <dsp:cNvPr id="0" name=""/>
        <dsp:cNvSpPr/>
      </dsp:nvSpPr>
      <dsp:spPr>
        <a:xfrm>
          <a:off x="184389" y="1590277"/>
          <a:ext cx="2331978" cy="1165989"/>
        </a:xfrm>
        <a:prstGeom prst="roundRect">
          <a:avLst>
            <a:gd name="adj" fmla="val 10000"/>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glow rad="63500">
            <a:schemeClr val="accent2">
              <a:satMod val="17500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Rounded MT Bold" panose="020F0704030504030204" pitchFamily="34" charset="0"/>
            </a:rPr>
            <a:t>Low Latency</a:t>
          </a:r>
          <a:r>
            <a:rPr lang="en-US" sz="2100" b="1" kern="1200" dirty="0">
              <a:latin typeface="Arial Rounded MT Bold" panose="020F0704030504030204" pitchFamily="34" charset="0"/>
            </a:rPr>
            <a:t>.</a:t>
          </a:r>
          <a:endParaRPr lang="en-IN" sz="2100" b="1" kern="1200" dirty="0">
            <a:latin typeface="Arial Rounded MT Bold" panose="020F0704030504030204" pitchFamily="34" charset="0"/>
          </a:endParaRPr>
        </a:p>
      </dsp:txBody>
      <dsp:txXfrm>
        <a:off x="218540" y="1624428"/>
        <a:ext cx="2263676" cy="1097687"/>
      </dsp:txXfrm>
    </dsp:sp>
    <dsp:sp modelId="{3963DCB8-9415-4381-A7E7-C0FCF4043F55}">
      <dsp:nvSpPr>
        <dsp:cNvPr id="0" name=""/>
        <dsp:cNvSpPr/>
      </dsp:nvSpPr>
      <dsp:spPr>
        <a:xfrm>
          <a:off x="2875422" y="1599080"/>
          <a:ext cx="2331978" cy="1165989"/>
        </a:xfrm>
        <a:prstGeom prst="roundRect">
          <a:avLst>
            <a:gd name="adj" fmla="val 10000"/>
          </a:avLst>
        </a:prstGeom>
        <a:blipFill>
          <a:blip xmlns:r="http://schemas.openxmlformats.org/officeDocument/2006/relationships" r:embed="rId1">
            <a:duotone>
              <a:schemeClr val="accent2">
                <a:hueOff val="1121052"/>
                <a:satOff val="-1191"/>
                <a:lumOff val="915"/>
                <a:alphaOff val="0"/>
                <a:shade val="74000"/>
                <a:satMod val="130000"/>
                <a:lumMod val="90000"/>
              </a:schemeClr>
              <a:schemeClr val="accent2">
                <a:hueOff val="1121052"/>
                <a:satOff val="-1191"/>
                <a:lumOff val="915"/>
                <a:alphaOff val="0"/>
                <a:tint val="94000"/>
                <a:satMod val="120000"/>
                <a:lumMod val="104000"/>
              </a:schemeClr>
            </a:duotone>
          </a:blip>
          <a:tile tx="0" ty="0" sx="100000" sy="100000" flip="none" algn="tl"/>
        </a:blipFill>
        <a:ln>
          <a:noFill/>
        </a:ln>
        <a:effectLst>
          <a:glow rad="63500">
            <a:schemeClr val="accent2">
              <a:satMod val="17500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b="1" kern="1200" dirty="0">
              <a:latin typeface="Arial Rounded MT Bold" panose="020F0704030504030204" pitchFamily="34" charset="0"/>
            </a:rPr>
            <a:t>Low</a:t>
          </a:r>
          <a:r>
            <a:rPr lang="en-IN" sz="2000" b="1" kern="1200" baseline="0" dirty="0"/>
            <a:t> </a:t>
          </a:r>
          <a:r>
            <a:rPr lang="en-IN" sz="2000" b="1" kern="1200" baseline="0" dirty="0">
              <a:latin typeface="Arial Rounded MT Bold" panose="020F0704030504030204" pitchFamily="34" charset="0"/>
            </a:rPr>
            <a:t>Resource</a:t>
          </a:r>
          <a:r>
            <a:rPr lang="en-IN" sz="2000" b="1" kern="1200" baseline="0" dirty="0"/>
            <a:t> </a:t>
          </a:r>
          <a:r>
            <a:rPr lang="en-IN" sz="2000" b="1" kern="1200" baseline="0" dirty="0">
              <a:latin typeface="Arial Rounded MT Bold" panose="020F0704030504030204" pitchFamily="34" charset="0"/>
            </a:rPr>
            <a:t>Usage</a:t>
          </a:r>
        </a:p>
      </dsp:txBody>
      <dsp:txXfrm>
        <a:off x="2909573" y="1633231"/>
        <a:ext cx="2263676" cy="1097687"/>
      </dsp:txXfrm>
    </dsp:sp>
    <dsp:sp modelId="{F059E8B4-8140-49B1-AC9A-785ED53D31D3}">
      <dsp:nvSpPr>
        <dsp:cNvPr id="0" name=""/>
        <dsp:cNvSpPr/>
      </dsp:nvSpPr>
      <dsp:spPr>
        <a:xfrm>
          <a:off x="5831975" y="1599080"/>
          <a:ext cx="2331978" cy="1165989"/>
        </a:xfrm>
        <a:prstGeom prst="roundRect">
          <a:avLst>
            <a:gd name="adj" fmla="val 10000"/>
          </a:avLst>
        </a:prstGeom>
        <a:blipFill>
          <a:blip xmlns:r="http://schemas.openxmlformats.org/officeDocument/2006/relationships" r:embed="rId1">
            <a:duotone>
              <a:schemeClr val="accent2">
                <a:hueOff val="2242103"/>
                <a:satOff val="-2381"/>
                <a:lumOff val="1830"/>
                <a:alphaOff val="0"/>
                <a:shade val="74000"/>
                <a:satMod val="130000"/>
                <a:lumMod val="90000"/>
              </a:schemeClr>
              <a:schemeClr val="accent2">
                <a:hueOff val="2242103"/>
                <a:satOff val="-2381"/>
                <a:lumOff val="1830"/>
                <a:alphaOff val="0"/>
                <a:tint val="94000"/>
                <a:satMod val="120000"/>
                <a:lumMod val="104000"/>
              </a:schemeClr>
            </a:duotone>
          </a:blip>
          <a:tile tx="0" ty="0" sx="100000" sy="100000" flip="none" algn="tl"/>
        </a:blipFill>
        <a:ln>
          <a:noFill/>
        </a:ln>
        <a:effectLst>
          <a:glow rad="63500">
            <a:schemeClr val="accent2">
              <a:satMod val="17500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b="1" kern="1200" dirty="0">
              <a:latin typeface="Arial Rounded MT Bold" panose="020F0704030504030204" pitchFamily="34" charset="0"/>
            </a:rPr>
            <a:t>High Accuracy</a:t>
          </a:r>
        </a:p>
      </dsp:txBody>
      <dsp:txXfrm>
        <a:off x="5866126" y="1633231"/>
        <a:ext cx="2263676" cy="1097687"/>
      </dsp:txXfrm>
    </dsp:sp>
    <dsp:sp modelId="{8AD2112A-73BD-4E91-B7D0-0BC6D95B8822}">
      <dsp:nvSpPr>
        <dsp:cNvPr id="0" name=""/>
        <dsp:cNvSpPr/>
      </dsp:nvSpPr>
      <dsp:spPr>
        <a:xfrm>
          <a:off x="8746948" y="1599080"/>
          <a:ext cx="2331978" cy="1165989"/>
        </a:xfrm>
        <a:prstGeom prst="roundRect">
          <a:avLst>
            <a:gd name="adj" fmla="val 10000"/>
          </a:avLst>
        </a:prstGeom>
        <a:blipFill>
          <a:blip xmlns:r="http://schemas.openxmlformats.org/officeDocument/2006/relationships" r:embed="rId1">
            <a:duotone>
              <a:schemeClr val="accent2">
                <a:hueOff val="3363155"/>
                <a:satOff val="-3572"/>
                <a:lumOff val="2745"/>
                <a:alphaOff val="0"/>
                <a:shade val="74000"/>
                <a:satMod val="130000"/>
                <a:lumMod val="90000"/>
              </a:schemeClr>
              <a:schemeClr val="accent2">
                <a:hueOff val="3363155"/>
                <a:satOff val="-3572"/>
                <a:lumOff val="2745"/>
                <a:alphaOff val="0"/>
                <a:tint val="94000"/>
                <a:satMod val="120000"/>
                <a:lumMod val="104000"/>
              </a:schemeClr>
            </a:duotone>
          </a:blip>
          <a:tile tx="0" ty="0" sx="100000" sy="100000" flip="none" algn="tl"/>
        </a:blipFill>
        <a:ln>
          <a:noFill/>
        </a:ln>
        <a:effectLst>
          <a:glow rad="63500">
            <a:schemeClr val="accent2">
              <a:satMod val="17500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b="1" kern="1200" dirty="0">
              <a:latin typeface="Arial Rounded MT Bold" panose="020F0704030504030204" pitchFamily="34" charset="0"/>
            </a:rPr>
            <a:t>High efficiency</a:t>
          </a:r>
        </a:p>
      </dsp:txBody>
      <dsp:txXfrm>
        <a:off x="8781099" y="1633231"/>
        <a:ext cx="2263676" cy="1097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58C21-00DE-4A77-81DF-6233F59B5653}">
      <dsp:nvSpPr>
        <dsp:cNvPr id="0" name=""/>
        <dsp:cNvSpPr/>
      </dsp:nvSpPr>
      <dsp:spPr>
        <a:xfrm>
          <a:off x="0" y="0"/>
          <a:ext cx="6587614" cy="0"/>
        </a:xfrm>
        <a:prstGeom prst="line">
          <a:avLst/>
        </a:prstGeom>
        <a:solidFill>
          <a:schemeClr val="lt1">
            <a:hueOff val="0"/>
            <a:satOff val="0"/>
            <a:lumOff val="0"/>
            <a:alphaOff val="0"/>
          </a:schemeClr>
        </a:solidFill>
        <a:ln w="15875" cap="flat" cmpd="sng" algn="ctr">
          <a:noFill/>
          <a:prstDash val="solid"/>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sp>
    <dsp:sp modelId="{623A8BA3-AED4-4F6C-8FD9-C2C6C134F802}">
      <dsp:nvSpPr>
        <dsp:cNvPr id="0" name=""/>
        <dsp:cNvSpPr/>
      </dsp:nvSpPr>
      <dsp:spPr>
        <a:xfrm>
          <a:off x="0" y="0"/>
          <a:ext cx="6587614" cy="1465007"/>
        </a:xfrm>
        <a:prstGeom prst="rect">
          <a:avLst/>
        </a:prstGeom>
        <a:noFill/>
        <a:ln>
          <a:noFill/>
        </a:ln>
        <a:effectLst/>
        <a:scene3d>
          <a:camera prst="orthographicFront">
            <a:rot lat="0" lon="0" rev="0"/>
          </a:camera>
          <a:lightRig rig="contrasting" dir="t">
            <a:rot lat="0" lon="0" rev="7800000"/>
          </a:lightRig>
        </a:scene3d>
        <a:sp3d>
          <a:bevelT w="139700" h="139700"/>
        </a:sp3d>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IN" sz="3800" kern="1200" dirty="0">
              <a:latin typeface="Algerian" panose="04020705040A02060702" pitchFamily="82" charset="0"/>
            </a:rPr>
            <a:t>ADVANTAGES OF PROPOSED SYSTEM</a:t>
          </a:r>
        </a:p>
      </dsp:txBody>
      <dsp:txXfrm>
        <a:off x="0" y="0"/>
        <a:ext cx="6587614" cy="14650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E66456-D205-4DED-B574-AEB26637BB80}" type="datetimeFigureOut">
              <a:rPr lang="en-IN" smtClean="0"/>
              <a:t>06-11-2023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7DF8AB-B708-4728-9F07-A113CFD93DDC}" type="slidenum">
              <a:rPr lang="en-IN" smtClean="0"/>
              <a:t>‹#›</a:t>
            </a:fld>
            <a:endParaRPr lang="en-IN"/>
          </a:p>
        </p:txBody>
      </p:sp>
    </p:spTree>
    <p:extLst>
      <p:ext uri="{BB962C8B-B14F-4D97-AF65-F5344CB8AC3E}">
        <p14:creationId xmlns:p14="http://schemas.microsoft.com/office/powerpoint/2010/main" val="3949581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7DF8AB-B708-4728-9F07-A113CFD93DDC}" type="slidenum">
              <a:rPr lang="en-IN" smtClean="0"/>
              <a:t>21</a:t>
            </a:fld>
            <a:endParaRPr lang="en-IN"/>
          </a:p>
        </p:txBody>
      </p:sp>
    </p:spTree>
    <p:extLst>
      <p:ext uri="{BB962C8B-B14F-4D97-AF65-F5344CB8AC3E}">
        <p14:creationId xmlns:p14="http://schemas.microsoft.com/office/powerpoint/2010/main" val="2018157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B3E247-EFF9-4801-AFBB-02330E0C61CE}" type="datetimeFigureOut">
              <a:rPr lang="en-IN" smtClean="0"/>
              <a:t>06-11-2023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066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B3E247-EFF9-4801-AFBB-02330E0C61CE}" type="datetimeFigureOut">
              <a:rPr lang="en-IN" smtClean="0"/>
              <a:t>06-11-2023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87841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B3E247-EFF9-4801-AFBB-02330E0C61CE}" type="datetimeFigureOut">
              <a:rPr lang="en-IN" smtClean="0"/>
              <a:t>06-11-2023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1750331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AB3E247-EFF9-4801-AFBB-02330E0C61CE}" type="datetimeFigureOut">
              <a:rPr lang="en-IN" smtClean="0"/>
              <a:t>06-11-2023</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E8558105-6467-4936-ABF2-FC6C87DE4E74}"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4653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B3E247-EFF9-4801-AFBB-02330E0C61CE}" type="datetimeFigureOut">
              <a:rPr lang="en-IN" smtClean="0"/>
              <a:t>06-11-2023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3388601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B3E247-EFF9-4801-AFBB-02330E0C61CE}" type="datetimeFigureOut">
              <a:rPr lang="en-IN" smtClean="0"/>
              <a:t>06-11-2023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159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B3E247-EFF9-4801-AFBB-02330E0C61CE}" type="datetimeFigureOut">
              <a:rPr lang="en-IN" smtClean="0"/>
              <a:t>06-11-2023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5563255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B3E247-EFF9-4801-AFBB-02330E0C61CE}" type="datetimeFigureOut">
              <a:rPr lang="en-IN" smtClean="0"/>
              <a:t>06-11-2023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558105-6467-4936-ABF2-FC6C87DE4E74}"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0641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B3E247-EFF9-4801-AFBB-02330E0C61CE}" type="datetimeFigureOut">
              <a:rPr lang="en-IN" smtClean="0"/>
              <a:t>06-11-2023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558105-6467-4936-ABF2-FC6C87DE4E74}"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17051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B3E247-EFF9-4801-AFBB-02330E0C61CE}" type="datetimeFigureOut">
              <a:rPr lang="en-IN" smtClean="0"/>
              <a:t>06-11-2023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6177205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B3E247-EFF9-4801-AFBB-02330E0C61CE}" type="datetimeFigureOut">
              <a:rPr lang="en-IN" smtClean="0"/>
              <a:t>06-11-2023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558105-6467-4936-ABF2-FC6C87DE4E74}"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9976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B3E247-EFF9-4801-AFBB-02330E0C61CE}" type="datetimeFigureOut">
              <a:rPr lang="en-IN" smtClean="0"/>
              <a:t>06-11-2023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24423954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B3E247-EFF9-4801-AFBB-02330E0C61CE}" type="datetimeFigureOut">
              <a:rPr lang="en-IN" smtClean="0"/>
              <a:t>06-11-2023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3745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B3E247-EFF9-4801-AFBB-02330E0C61CE}" type="datetimeFigureOut">
              <a:rPr lang="en-IN" smtClean="0"/>
              <a:t>06-11-2023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18973524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B3E247-EFF9-4801-AFBB-02330E0C61CE}" type="datetimeFigureOut">
              <a:rPr lang="en-IN" smtClean="0"/>
              <a:t>06-11-2023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53527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B3E247-EFF9-4801-AFBB-02330E0C61CE}" type="datetimeFigureOut">
              <a:rPr lang="en-IN" smtClean="0"/>
              <a:t>06-11-2023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2895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B3E247-EFF9-4801-AFBB-02330E0C61CE}" type="datetimeFigureOut">
              <a:rPr lang="en-IN" smtClean="0"/>
              <a:t>06-11-2023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11813715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B3E247-EFF9-4801-AFBB-02330E0C61CE}" type="datetimeFigureOut">
              <a:rPr lang="en-IN" smtClean="0"/>
              <a:t>06-11-2023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01514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B3E247-EFF9-4801-AFBB-02330E0C61CE}" type="datetimeFigureOut">
              <a:rPr lang="en-IN" smtClean="0"/>
              <a:t>06-11-2023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8946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B3E247-EFF9-4801-AFBB-02330E0C61CE}" type="datetimeFigureOut">
              <a:rPr lang="en-IN" smtClean="0"/>
              <a:t>06-11-2023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17915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B3E247-EFF9-4801-AFBB-02330E0C61CE}" type="datetimeFigureOut">
              <a:rPr lang="en-IN" smtClean="0"/>
              <a:t>06-11-2023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822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B3E247-EFF9-4801-AFBB-02330E0C61CE}" type="datetimeFigureOut">
              <a:rPr lang="en-IN" smtClean="0"/>
              <a:t>06-11-2023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918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B3E247-EFF9-4801-AFBB-02330E0C61CE}" type="datetimeFigureOut">
              <a:rPr lang="en-IN" smtClean="0"/>
              <a:t>06-11-2023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1467301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B3E247-EFF9-4801-AFBB-02330E0C61CE}" type="datetimeFigureOut">
              <a:rPr lang="en-IN" smtClean="0"/>
              <a:t>06-11-2023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450174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B3E247-EFF9-4801-AFBB-02330E0C61CE}" type="datetimeFigureOut">
              <a:rPr lang="en-IN" smtClean="0"/>
              <a:t>06-11-2023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987294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AB3E247-EFF9-4801-AFBB-02330E0C61CE}" type="datetimeFigureOut">
              <a:rPr lang="en-IN" smtClean="0"/>
              <a:t>06-11-2023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2215514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AB3E247-EFF9-4801-AFBB-02330E0C61CE}" type="datetimeFigureOut">
              <a:rPr lang="en-IN" smtClean="0"/>
              <a:t>06-11-2023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8558105-6467-4936-ABF2-FC6C87DE4E74}" type="slidenum">
              <a:rPr lang="en-IN" smtClean="0"/>
              <a:t>‹#›</a:t>
            </a:fld>
            <a:endParaRPr lang="en-IN"/>
          </a:p>
        </p:txBody>
      </p:sp>
    </p:spTree>
    <p:extLst>
      <p:ext uri="{BB962C8B-B14F-4D97-AF65-F5344CB8AC3E}">
        <p14:creationId xmlns:p14="http://schemas.microsoft.com/office/powerpoint/2010/main" val="3281221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B3E247-EFF9-4801-AFBB-02330E0C61CE}" type="datetimeFigureOut">
              <a:rPr lang="en-IN" smtClean="0"/>
              <a:t>06-11-2023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2620189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AB3E247-EFF9-4801-AFBB-02330E0C61CE}" type="datetimeFigureOut">
              <a:rPr lang="en-IN" smtClean="0"/>
              <a:t>06-11-2023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8558105-6467-4936-ABF2-FC6C87DE4E74}"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10388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AB3E247-EFF9-4801-AFBB-02330E0C61CE}" type="datetimeFigureOut">
              <a:rPr lang="en-IN" smtClean="0"/>
              <a:t>06-11-2023</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8558105-6467-4936-ABF2-FC6C87DE4E74}" type="slidenum">
              <a:rPr lang="en-IN" smtClean="0"/>
              <a:t>‹#›</a:t>
            </a:fld>
            <a:endParaRPr lang="en-IN"/>
          </a:p>
        </p:txBody>
      </p:sp>
    </p:spTree>
    <p:extLst>
      <p:ext uri="{BB962C8B-B14F-4D97-AF65-F5344CB8AC3E}">
        <p14:creationId xmlns:p14="http://schemas.microsoft.com/office/powerpoint/2010/main" val="112214782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Layout" Target="../diagrams/layout4.xml"/><Relationship Id="rId7" Type="http://schemas.openxmlformats.org/officeDocument/2006/relationships/image" Target="../media/image13.jpeg"/><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hyperlink" Target="https://openclipart.org/detail/8874/parchment-background-or-border-by-gerald_g-8874" TargetMode="External"/><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207R1A05K0/mini_project_Image_forgery_detection_based_on_fusion_of_lightweight_deep_learning_model" TargetMode="Externa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7CABF2-CBF3-39A3-3CBC-8C9C20FBE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7329" y="11500"/>
            <a:ext cx="1427215" cy="10700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MRGI Logo New2">
            <a:extLst>
              <a:ext uri="{FF2B5EF4-FFF2-40B4-BE49-F238E27FC236}">
                <a16:creationId xmlns:a16="http://schemas.microsoft.com/office/drawing/2014/main" id="{39A4009A-B5AB-4ED3-817C-66F37C5A8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248" y="59510"/>
            <a:ext cx="1257300" cy="111667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0">
            <a:extLst>
              <a:ext uri="{FF2B5EF4-FFF2-40B4-BE49-F238E27FC236}">
                <a16:creationId xmlns:a16="http://schemas.microsoft.com/office/drawing/2014/main" id="{22E01DCA-A863-7C54-C2DD-31BC0100B91B}"/>
              </a:ext>
            </a:extLst>
          </p:cNvPr>
          <p:cNvSpPr>
            <a:spLocks noGrp="1"/>
          </p:cNvSpPr>
          <p:nvPr>
            <p:ph type="ctrTitle"/>
          </p:nvPr>
        </p:nvSpPr>
        <p:spPr>
          <a:xfrm>
            <a:off x="3017520" y="2514600"/>
            <a:ext cx="6697980" cy="1078522"/>
          </a:xfrm>
          <a:ln w="28575"/>
          <a:effectLst>
            <a:outerShdw blurRad="50800" dist="38100" dir="5400000" algn="t" rotWithShape="0">
              <a:prstClr val="black">
                <a:alpha val="40000"/>
              </a:prstClr>
            </a:outerShdw>
          </a:effectLst>
          <a:scene3d>
            <a:camera prst="obliqueBottomLeft"/>
            <a:lightRig rig="threePt" dir="t"/>
          </a:scene3d>
        </p:spPr>
        <p:txBody>
          <a:bodyPr>
            <a:normAutofit fontScale="90000"/>
          </a:bodyPr>
          <a:lstStyle/>
          <a:p>
            <a:pPr algn="l"/>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12" name="TextBox 11">
            <a:extLst>
              <a:ext uri="{FF2B5EF4-FFF2-40B4-BE49-F238E27FC236}">
                <a16:creationId xmlns:a16="http://schemas.microsoft.com/office/drawing/2014/main" id="{78768ED7-4A51-4DC5-641A-643D335F7BF6}"/>
              </a:ext>
            </a:extLst>
          </p:cNvPr>
          <p:cNvSpPr txBox="1"/>
          <p:nvPr/>
        </p:nvSpPr>
        <p:spPr>
          <a:xfrm>
            <a:off x="8328660" y="5741015"/>
            <a:ext cx="3642390" cy="923330"/>
          </a:xfrm>
          <a:prstGeom prst="rect">
            <a:avLst/>
          </a:prstGeom>
          <a:solidFill>
            <a:schemeClr val="bg2">
              <a:lumMod val="9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r>
              <a:rPr lang="en-US" b="1" u="sng" dirty="0">
                <a:solidFill>
                  <a:srgbClr val="0070C0"/>
                </a:solidFill>
              </a:rPr>
              <a:t>UNDER THE GUIDANCE  OF:</a:t>
            </a:r>
          </a:p>
          <a:p>
            <a:r>
              <a:rPr lang="en-IN"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DR.</a:t>
            </a:r>
            <a:r>
              <a:rPr lang="en-IN" sz="18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J.NARASIMHARAO</a:t>
            </a:r>
            <a:endParaRPr lang="en-IN" sz="1800" dirty="0">
              <a:solidFill>
                <a:srgbClr val="0070C0"/>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solidFill>
                <a:srgbClr val="0070C0"/>
              </a:solidFill>
            </a:endParaRPr>
          </a:p>
        </p:txBody>
      </p:sp>
      <p:sp>
        <p:nvSpPr>
          <p:cNvPr id="2" name="Rectangle 1">
            <a:extLst>
              <a:ext uri="{FF2B5EF4-FFF2-40B4-BE49-F238E27FC236}">
                <a16:creationId xmlns:a16="http://schemas.microsoft.com/office/drawing/2014/main" id="{66FAE64C-5B37-3251-57B7-109A4C3A3E04}"/>
              </a:ext>
            </a:extLst>
          </p:cNvPr>
          <p:cNvSpPr/>
          <p:nvPr/>
        </p:nvSpPr>
        <p:spPr>
          <a:xfrm>
            <a:off x="3097162" y="11500"/>
            <a:ext cx="6154993" cy="1144253"/>
          </a:xfrm>
          <a:prstGeom prst="rect">
            <a:avLst/>
          </a:prstGeom>
          <a:ln>
            <a:solidFill>
              <a:schemeClr val="accent4"/>
            </a:solidFill>
          </a:ln>
          <a:effectLst>
            <a:outerShdw blurRad="44450" dist="27940" dir="5400000" algn="ctr">
              <a:srgbClr val="000000">
                <a:alpha val="32000"/>
              </a:srgbClr>
            </a:outerShdw>
          </a:effectLst>
          <a:scene3d>
            <a:camera prst="obliqueBottomLeft"/>
            <a:lightRig rig="balanced" dir="t">
              <a:rot lat="0" lon="0" rev="8700000"/>
            </a:lightRig>
          </a:scene3d>
          <a:sp3d>
            <a:bevelT w="190500" h="38100"/>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solidFill>
                  <a:schemeClr val="accent3">
                    <a:lumMod val="50000"/>
                  </a:schemeClr>
                </a:solidFill>
                <a:latin typeface="Arial Rounded MT Bold" panose="020F0704030504030204" pitchFamily="34" charset="0"/>
              </a:rPr>
              <a:t>CMR TECHNICAL CAMPUS</a:t>
            </a:r>
          </a:p>
          <a:p>
            <a:pPr algn="ctr"/>
            <a:r>
              <a:rPr lang="en-IN" sz="2400" dirty="0">
                <a:solidFill>
                  <a:schemeClr val="accent3">
                    <a:lumMod val="50000"/>
                  </a:schemeClr>
                </a:solidFill>
                <a:latin typeface="Arial Rounded MT Bold" panose="020F0704030504030204" pitchFamily="34" charset="0"/>
              </a:rPr>
              <a:t>UGC AUTONOMUS </a:t>
            </a:r>
          </a:p>
          <a:p>
            <a:pPr algn="ctr"/>
            <a:r>
              <a:rPr lang="en-IN" sz="2400" dirty="0">
                <a:solidFill>
                  <a:schemeClr val="accent3">
                    <a:lumMod val="50000"/>
                  </a:schemeClr>
                </a:solidFill>
                <a:latin typeface="Arial Rounded MT Bold" panose="020F0704030504030204" pitchFamily="34" charset="0"/>
              </a:rPr>
              <a:t>DEPARTMENT OF CSE</a:t>
            </a:r>
          </a:p>
        </p:txBody>
      </p:sp>
      <p:sp>
        <p:nvSpPr>
          <p:cNvPr id="10" name="Rectangle: Rounded Corners 9">
            <a:extLst>
              <a:ext uri="{FF2B5EF4-FFF2-40B4-BE49-F238E27FC236}">
                <a16:creationId xmlns:a16="http://schemas.microsoft.com/office/drawing/2014/main" id="{7F0CEF64-E1C2-CB28-EE02-466A59FAEC05}"/>
              </a:ext>
            </a:extLst>
          </p:cNvPr>
          <p:cNvSpPr/>
          <p:nvPr/>
        </p:nvSpPr>
        <p:spPr>
          <a:xfrm>
            <a:off x="2389239" y="2644876"/>
            <a:ext cx="7423355" cy="1553497"/>
          </a:xfrm>
          <a:prstGeom prst="roundRect">
            <a:avLst/>
          </a:prstGeom>
          <a:ln>
            <a:solidFill>
              <a:srgbClr val="C0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sp>
        <p:nvSpPr>
          <p:cNvPr id="4" name="Title 10">
            <a:extLst>
              <a:ext uri="{FF2B5EF4-FFF2-40B4-BE49-F238E27FC236}">
                <a16:creationId xmlns:a16="http://schemas.microsoft.com/office/drawing/2014/main" id="{7E81F885-A6A0-878B-724E-EEE5AC284F55}"/>
              </a:ext>
            </a:extLst>
          </p:cNvPr>
          <p:cNvSpPr txBox="1">
            <a:spLocks/>
          </p:cNvSpPr>
          <p:nvPr/>
        </p:nvSpPr>
        <p:spPr>
          <a:xfrm>
            <a:off x="2379406" y="1917290"/>
            <a:ext cx="7423355" cy="2735081"/>
          </a:xfrm>
          <a:prstGeom prst="rect">
            <a:avLst/>
          </a:prstGeom>
          <a:ln w="28575"/>
          <a:effectLst>
            <a:outerShdw blurRad="50800" dist="38100" dir="5400000" algn="t" rotWithShape="0">
              <a:prstClr val="black">
                <a:alpha val="40000"/>
              </a:prstClr>
            </a:outerShdw>
          </a:effectLst>
          <a:scene3d>
            <a:camera prst="obliqueBottomLeft"/>
            <a:lightRig rig="threePt" dir="t"/>
          </a:scene3d>
        </p:spPr>
        <p:txBody>
          <a:bodyPr vert="horz" lIns="91440" tIns="45720" rIns="91440" bIns="45720" rtlCol="0" anchor="b">
            <a:normAutofit fontScale="97500"/>
          </a:bodyPr>
          <a:lstStyle>
            <a:lvl1pPr algn="ctr" defTabSz="457200" rtl="0" eaLnBrk="1" latinLnBrk="0" hangingPunct="1">
              <a:spcBef>
                <a:spcPct val="0"/>
              </a:spcBef>
              <a:buNone/>
              <a:defRPr sz="5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IN" sz="2700" b="1" dirty="0">
                <a:latin typeface="Century Schoolbook" panose="02040604050505020304" pitchFamily="18" charset="0"/>
                <a:ea typeface="Times New Roman" panose="02020603050405020304" pitchFamily="18" charset="0"/>
                <a:cs typeface="Times New Roman" panose="02020603050405020304" pitchFamily="18" charset="0"/>
              </a:rPr>
              <a:t>Image Forgery Detection Based on Fusion of Lightweight Deep Learning Models</a:t>
            </a:r>
            <a:br>
              <a:rPr lang="en-IN" sz="1800" dirty="0">
                <a:latin typeface="Matura MT Script Capitals" panose="03020802060602070202" pitchFamily="66" charset="0"/>
                <a:ea typeface="Times New Roman" panose="02020603050405020304" pitchFamily="18" charset="0"/>
                <a:cs typeface="Times New Roman" panose="02020603050405020304" pitchFamily="18" charset="0"/>
              </a:rPr>
            </a:br>
            <a:endParaRPr lang="en-IN" dirty="0">
              <a:latin typeface="Matura MT Script Capitals" panose="03020802060602070202" pitchFamily="66" charset="0"/>
            </a:endParaRPr>
          </a:p>
        </p:txBody>
      </p:sp>
      <p:sp>
        <p:nvSpPr>
          <p:cNvPr id="13" name="Subtitle 7">
            <a:extLst>
              <a:ext uri="{FF2B5EF4-FFF2-40B4-BE49-F238E27FC236}">
                <a16:creationId xmlns:a16="http://schemas.microsoft.com/office/drawing/2014/main" id="{37ECF046-942A-AD59-F7F1-2E5D6E4BAFBE}"/>
              </a:ext>
            </a:extLst>
          </p:cNvPr>
          <p:cNvSpPr txBox="1">
            <a:spLocks/>
          </p:cNvSpPr>
          <p:nvPr/>
        </p:nvSpPr>
        <p:spPr>
          <a:xfrm>
            <a:off x="0" y="5376291"/>
            <a:ext cx="4247534" cy="1432590"/>
          </a:xfrm>
          <a:custGeom>
            <a:avLst/>
            <a:gdLst>
              <a:gd name="connsiteX0" fmla="*/ 0 w 4247534"/>
              <a:gd name="connsiteY0" fmla="*/ 0 h 1432590"/>
              <a:gd name="connsiteX1" fmla="*/ 488466 w 4247534"/>
              <a:gd name="connsiteY1" fmla="*/ 0 h 1432590"/>
              <a:gd name="connsiteX2" fmla="*/ 1061884 w 4247534"/>
              <a:gd name="connsiteY2" fmla="*/ 0 h 1432590"/>
              <a:gd name="connsiteX3" fmla="*/ 1465399 w 4247534"/>
              <a:gd name="connsiteY3" fmla="*/ 0 h 1432590"/>
              <a:gd name="connsiteX4" fmla="*/ 2038816 w 4247534"/>
              <a:gd name="connsiteY4" fmla="*/ 0 h 1432590"/>
              <a:gd name="connsiteX5" fmla="*/ 2442332 w 4247534"/>
              <a:gd name="connsiteY5" fmla="*/ 0 h 1432590"/>
              <a:gd name="connsiteX6" fmla="*/ 2930798 w 4247534"/>
              <a:gd name="connsiteY6" fmla="*/ 0 h 1432590"/>
              <a:gd name="connsiteX7" fmla="*/ 3419265 w 4247534"/>
              <a:gd name="connsiteY7" fmla="*/ 0 h 1432590"/>
              <a:gd name="connsiteX8" fmla="*/ 4247534 w 4247534"/>
              <a:gd name="connsiteY8" fmla="*/ 0 h 1432590"/>
              <a:gd name="connsiteX9" fmla="*/ 4247534 w 4247534"/>
              <a:gd name="connsiteY9" fmla="*/ 463204 h 1432590"/>
              <a:gd name="connsiteX10" fmla="*/ 4247534 w 4247534"/>
              <a:gd name="connsiteY10" fmla="*/ 897756 h 1432590"/>
              <a:gd name="connsiteX11" fmla="*/ 4247534 w 4247534"/>
              <a:gd name="connsiteY11" fmla="*/ 1432590 h 1432590"/>
              <a:gd name="connsiteX12" fmla="*/ 3674117 w 4247534"/>
              <a:gd name="connsiteY12" fmla="*/ 1432590 h 1432590"/>
              <a:gd name="connsiteX13" fmla="*/ 3228126 w 4247534"/>
              <a:gd name="connsiteY13" fmla="*/ 1432590 h 1432590"/>
              <a:gd name="connsiteX14" fmla="*/ 2824610 w 4247534"/>
              <a:gd name="connsiteY14" fmla="*/ 1432590 h 1432590"/>
              <a:gd name="connsiteX15" fmla="*/ 2293668 w 4247534"/>
              <a:gd name="connsiteY15" fmla="*/ 1432590 h 1432590"/>
              <a:gd name="connsiteX16" fmla="*/ 1720251 w 4247534"/>
              <a:gd name="connsiteY16" fmla="*/ 1432590 h 1432590"/>
              <a:gd name="connsiteX17" fmla="*/ 1316736 w 4247534"/>
              <a:gd name="connsiteY17" fmla="*/ 1432590 h 1432590"/>
              <a:gd name="connsiteX18" fmla="*/ 700843 w 4247534"/>
              <a:gd name="connsiteY18" fmla="*/ 1432590 h 1432590"/>
              <a:gd name="connsiteX19" fmla="*/ 0 w 4247534"/>
              <a:gd name="connsiteY19" fmla="*/ 1432590 h 1432590"/>
              <a:gd name="connsiteX20" fmla="*/ 0 w 4247534"/>
              <a:gd name="connsiteY20" fmla="*/ 969386 h 1432590"/>
              <a:gd name="connsiteX21" fmla="*/ 0 w 4247534"/>
              <a:gd name="connsiteY21" fmla="*/ 534834 h 1432590"/>
              <a:gd name="connsiteX22" fmla="*/ 0 w 4247534"/>
              <a:gd name="connsiteY22" fmla="*/ 0 h 143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7534" h="1432590" fill="none" extrusionOk="0">
                <a:moveTo>
                  <a:pt x="0" y="0"/>
                </a:moveTo>
                <a:cubicBezTo>
                  <a:pt x="149268" y="-23879"/>
                  <a:pt x="251041" y="24963"/>
                  <a:pt x="488466" y="0"/>
                </a:cubicBezTo>
                <a:cubicBezTo>
                  <a:pt x="725891" y="-24963"/>
                  <a:pt x="862412" y="1289"/>
                  <a:pt x="1061884" y="0"/>
                </a:cubicBezTo>
                <a:cubicBezTo>
                  <a:pt x="1261356" y="-1289"/>
                  <a:pt x="1297979" y="12139"/>
                  <a:pt x="1465399" y="0"/>
                </a:cubicBezTo>
                <a:cubicBezTo>
                  <a:pt x="1632820" y="-12139"/>
                  <a:pt x="1917709" y="58557"/>
                  <a:pt x="2038816" y="0"/>
                </a:cubicBezTo>
                <a:cubicBezTo>
                  <a:pt x="2159923" y="-58557"/>
                  <a:pt x="2288464" y="5222"/>
                  <a:pt x="2442332" y="0"/>
                </a:cubicBezTo>
                <a:cubicBezTo>
                  <a:pt x="2596200" y="-5222"/>
                  <a:pt x="2766652" y="37287"/>
                  <a:pt x="2930798" y="0"/>
                </a:cubicBezTo>
                <a:cubicBezTo>
                  <a:pt x="3094944" y="-37287"/>
                  <a:pt x="3239047" y="53321"/>
                  <a:pt x="3419265" y="0"/>
                </a:cubicBezTo>
                <a:cubicBezTo>
                  <a:pt x="3599483" y="-53321"/>
                  <a:pt x="4051559" y="1106"/>
                  <a:pt x="4247534" y="0"/>
                </a:cubicBezTo>
                <a:cubicBezTo>
                  <a:pt x="4250039" y="175737"/>
                  <a:pt x="4202346" y="305015"/>
                  <a:pt x="4247534" y="463204"/>
                </a:cubicBezTo>
                <a:cubicBezTo>
                  <a:pt x="4292722" y="621393"/>
                  <a:pt x="4227045" y="764426"/>
                  <a:pt x="4247534" y="897756"/>
                </a:cubicBezTo>
                <a:cubicBezTo>
                  <a:pt x="4268023" y="1031086"/>
                  <a:pt x="4202245" y="1252147"/>
                  <a:pt x="4247534" y="1432590"/>
                </a:cubicBezTo>
                <a:cubicBezTo>
                  <a:pt x="4120945" y="1443770"/>
                  <a:pt x="3852672" y="1391358"/>
                  <a:pt x="3674117" y="1432590"/>
                </a:cubicBezTo>
                <a:cubicBezTo>
                  <a:pt x="3495562" y="1473822"/>
                  <a:pt x="3416500" y="1400461"/>
                  <a:pt x="3228126" y="1432590"/>
                </a:cubicBezTo>
                <a:cubicBezTo>
                  <a:pt x="3039752" y="1464719"/>
                  <a:pt x="2930411" y="1431448"/>
                  <a:pt x="2824610" y="1432590"/>
                </a:cubicBezTo>
                <a:cubicBezTo>
                  <a:pt x="2718809" y="1433732"/>
                  <a:pt x="2530948" y="1377352"/>
                  <a:pt x="2293668" y="1432590"/>
                </a:cubicBezTo>
                <a:cubicBezTo>
                  <a:pt x="2056388" y="1487828"/>
                  <a:pt x="1915404" y="1381700"/>
                  <a:pt x="1720251" y="1432590"/>
                </a:cubicBezTo>
                <a:cubicBezTo>
                  <a:pt x="1525098" y="1483480"/>
                  <a:pt x="1480483" y="1428912"/>
                  <a:pt x="1316736" y="1432590"/>
                </a:cubicBezTo>
                <a:cubicBezTo>
                  <a:pt x="1152989" y="1436268"/>
                  <a:pt x="905367" y="1431180"/>
                  <a:pt x="700843" y="1432590"/>
                </a:cubicBezTo>
                <a:cubicBezTo>
                  <a:pt x="496319" y="1434000"/>
                  <a:pt x="198423" y="1408348"/>
                  <a:pt x="0" y="1432590"/>
                </a:cubicBezTo>
                <a:cubicBezTo>
                  <a:pt x="-51001" y="1277641"/>
                  <a:pt x="5744" y="1158363"/>
                  <a:pt x="0" y="969386"/>
                </a:cubicBezTo>
                <a:cubicBezTo>
                  <a:pt x="-5744" y="780409"/>
                  <a:pt x="31681" y="725780"/>
                  <a:pt x="0" y="534834"/>
                </a:cubicBezTo>
                <a:cubicBezTo>
                  <a:pt x="-31681" y="343888"/>
                  <a:pt x="52198" y="217798"/>
                  <a:pt x="0" y="0"/>
                </a:cubicBezTo>
                <a:close/>
              </a:path>
              <a:path w="4247534" h="1432590" stroke="0" extrusionOk="0">
                <a:moveTo>
                  <a:pt x="0" y="0"/>
                </a:moveTo>
                <a:cubicBezTo>
                  <a:pt x="139506" y="-7133"/>
                  <a:pt x="208042" y="46736"/>
                  <a:pt x="403516" y="0"/>
                </a:cubicBezTo>
                <a:cubicBezTo>
                  <a:pt x="598990" y="-46736"/>
                  <a:pt x="710570" y="50702"/>
                  <a:pt x="849507" y="0"/>
                </a:cubicBezTo>
                <a:cubicBezTo>
                  <a:pt x="988444" y="-50702"/>
                  <a:pt x="1063833" y="11554"/>
                  <a:pt x="1253023" y="0"/>
                </a:cubicBezTo>
                <a:cubicBezTo>
                  <a:pt x="1442213" y="-11554"/>
                  <a:pt x="1521565" y="25449"/>
                  <a:pt x="1741489" y="0"/>
                </a:cubicBezTo>
                <a:cubicBezTo>
                  <a:pt x="1961413" y="-25449"/>
                  <a:pt x="2179897" y="67369"/>
                  <a:pt x="2314906" y="0"/>
                </a:cubicBezTo>
                <a:cubicBezTo>
                  <a:pt x="2449915" y="-67369"/>
                  <a:pt x="2575828" y="43174"/>
                  <a:pt x="2803372" y="0"/>
                </a:cubicBezTo>
                <a:cubicBezTo>
                  <a:pt x="3030916" y="-43174"/>
                  <a:pt x="3206960" y="24999"/>
                  <a:pt x="3376790" y="0"/>
                </a:cubicBezTo>
                <a:cubicBezTo>
                  <a:pt x="3546620" y="-24999"/>
                  <a:pt x="3973674" y="35123"/>
                  <a:pt x="4247534" y="0"/>
                </a:cubicBezTo>
                <a:cubicBezTo>
                  <a:pt x="4297457" y="225158"/>
                  <a:pt x="4202317" y="327816"/>
                  <a:pt x="4247534" y="477530"/>
                </a:cubicBezTo>
                <a:cubicBezTo>
                  <a:pt x="4292751" y="627244"/>
                  <a:pt x="4202619" y="838273"/>
                  <a:pt x="4247534" y="969386"/>
                </a:cubicBezTo>
                <a:cubicBezTo>
                  <a:pt x="4292449" y="1100499"/>
                  <a:pt x="4213676" y="1270055"/>
                  <a:pt x="4247534" y="1432590"/>
                </a:cubicBezTo>
                <a:cubicBezTo>
                  <a:pt x="4110239" y="1450954"/>
                  <a:pt x="3936508" y="1379413"/>
                  <a:pt x="3674117" y="1432590"/>
                </a:cubicBezTo>
                <a:cubicBezTo>
                  <a:pt x="3411726" y="1485767"/>
                  <a:pt x="3326527" y="1366727"/>
                  <a:pt x="3100700" y="1432590"/>
                </a:cubicBezTo>
                <a:cubicBezTo>
                  <a:pt x="2874873" y="1498453"/>
                  <a:pt x="2724748" y="1419789"/>
                  <a:pt x="2612233" y="1432590"/>
                </a:cubicBezTo>
                <a:cubicBezTo>
                  <a:pt x="2499718" y="1445391"/>
                  <a:pt x="2341180" y="1411996"/>
                  <a:pt x="2081292" y="1432590"/>
                </a:cubicBezTo>
                <a:cubicBezTo>
                  <a:pt x="1821404" y="1453184"/>
                  <a:pt x="1833805" y="1392805"/>
                  <a:pt x="1635301" y="1432590"/>
                </a:cubicBezTo>
                <a:cubicBezTo>
                  <a:pt x="1436797" y="1472375"/>
                  <a:pt x="1275950" y="1383219"/>
                  <a:pt x="1146834" y="1432590"/>
                </a:cubicBezTo>
                <a:cubicBezTo>
                  <a:pt x="1017718" y="1481961"/>
                  <a:pt x="883191" y="1399233"/>
                  <a:pt x="743318" y="1432590"/>
                </a:cubicBezTo>
                <a:cubicBezTo>
                  <a:pt x="603445" y="1465947"/>
                  <a:pt x="204102" y="1376735"/>
                  <a:pt x="0" y="1432590"/>
                </a:cubicBezTo>
                <a:cubicBezTo>
                  <a:pt x="-44155" y="1309259"/>
                  <a:pt x="18443" y="1053998"/>
                  <a:pt x="0" y="940734"/>
                </a:cubicBezTo>
                <a:cubicBezTo>
                  <a:pt x="-18443" y="827470"/>
                  <a:pt x="34760" y="660235"/>
                  <a:pt x="0" y="463204"/>
                </a:cubicBezTo>
                <a:cubicBezTo>
                  <a:pt x="-34760" y="266173"/>
                  <a:pt x="51857" y="211167"/>
                  <a:pt x="0" y="0"/>
                </a:cubicBezTo>
                <a:close/>
              </a:path>
            </a:pathLst>
          </a:custGeom>
          <a:solidFill>
            <a:schemeClr val="accent4">
              <a:lumMod val="40000"/>
              <a:lumOff val="60000"/>
            </a:schemeClr>
          </a:solidFill>
          <a:ln>
            <a:solidFill>
              <a:schemeClr val="tx1"/>
            </a:solidFill>
            <a:extLst>
              <a:ext uri="{C807C97D-BFC1-408E-A445-0C87EB9F89A2}">
                <ask:lineSketchStyleProps xmlns:ask="http://schemas.microsoft.com/office/drawing/2018/sketchyshapes" sd="2543036545">
                  <a:prstGeom prst="rect">
                    <a:avLst/>
                  </a:prstGeom>
                  <ask:type>
                    <ask:lineSketchScribble/>
                  </ask:type>
                </ask:lineSketchStyleProps>
              </a:ext>
            </a:extLst>
          </a:ln>
        </p:spPr>
        <p:txBody>
          <a:bodyPr vert="horz" lIns="91440" tIns="45720" rIns="91440" bIns="45720" rtlCol="0" anchor="t">
            <a:normAutofit fontScale="62500" lnSpcReduction="20000"/>
          </a:bodyPr>
          <a:lstStyle>
            <a:lvl1pPr marL="0" indent="0" algn="ctr" defTabSz="457200" rtl="0" eaLnBrk="1" latinLnBrk="0" hangingPunct="1">
              <a:spcBef>
                <a:spcPct val="20000"/>
              </a:spcBef>
              <a:spcAft>
                <a:spcPts val="600"/>
              </a:spcAft>
              <a:buClr>
                <a:schemeClr val="accent1"/>
              </a:buClr>
              <a:buSzPct val="11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pPr algn="l"/>
            <a:r>
              <a:rPr lang="en-IN" b="1" dirty="0">
                <a:solidFill>
                  <a:schemeClr val="tx2"/>
                </a:solidFill>
                <a:latin typeface="Arial Rounded MT Bold" panose="020F0704030504030204" pitchFamily="34" charset="0"/>
              </a:rPr>
              <a:t>PRESENTED</a:t>
            </a:r>
            <a:r>
              <a:rPr lang="en-IN" dirty="0">
                <a:solidFill>
                  <a:schemeClr val="tx2"/>
                </a:solidFill>
                <a:latin typeface="Arial Rounded MT Bold" panose="020F0704030504030204" pitchFamily="34" charset="0"/>
              </a:rPr>
              <a:t> </a:t>
            </a:r>
            <a:r>
              <a:rPr lang="en-IN" b="1" dirty="0">
                <a:solidFill>
                  <a:schemeClr val="tx2"/>
                </a:solidFill>
                <a:latin typeface="Arial Rounded MT Bold" panose="020F0704030504030204" pitchFamily="34" charset="0"/>
              </a:rPr>
              <a:t>BY</a:t>
            </a:r>
            <a:r>
              <a:rPr lang="en-IN" dirty="0">
                <a:solidFill>
                  <a:schemeClr val="tx2"/>
                </a:solidFill>
              </a:rPr>
              <a:t>:</a:t>
            </a:r>
          </a:p>
          <a:p>
            <a:pPr algn="l"/>
            <a:r>
              <a:rPr lang="en-IN" dirty="0">
                <a:latin typeface="Stencil" panose="040409050D0802020404" pitchFamily="82" charset="0"/>
              </a:rPr>
              <a:t> </a:t>
            </a:r>
            <a:r>
              <a:rPr lang="en-IN" dirty="0">
                <a:solidFill>
                  <a:schemeClr val="tx2"/>
                </a:solidFill>
                <a:latin typeface="Stencil" panose="040409050D0802020404" pitchFamily="82" charset="0"/>
              </a:rPr>
              <a:t>1. </a:t>
            </a:r>
            <a:r>
              <a:rPr lang="en-IN" dirty="0">
                <a:solidFill>
                  <a:schemeClr val="tx2"/>
                </a:solidFill>
                <a:latin typeface="Arial Rounded MT Bold" panose="020F0704030504030204" pitchFamily="34" charset="0"/>
              </a:rPr>
              <a:t>NAME</a:t>
            </a:r>
            <a:r>
              <a:rPr lang="en-IN" dirty="0">
                <a:solidFill>
                  <a:schemeClr val="tx2"/>
                </a:solidFill>
                <a:latin typeface="Stencil" panose="040409050D0802020404" pitchFamily="82" charset="0"/>
              </a:rPr>
              <a:t> </a:t>
            </a:r>
            <a:r>
              <a:rPr lang="en-IN" dirty="0">
                <a:solidFill>
                  <a:schemeClr val="tx2"/>
                </a:solidFill>
              </a:rPr>
              <a:t>     :  BATHULA PRAVALIKA</a:t>
            </a:r>
          </a:p>
          <a:p>
            <a:pPr algn="l"/>
            <a:r>
              <a:rPr lang="en-IN" dirty="0">
                <a:solidFill>
                  <a:schemeClr val="tx2"/>
                </a:solidFill>
                <a:latin typeface="Stencil" panose="040409050D0802020404" pitchFamily="82" charset="0"/>
              </a:rPr>
              <a:t>      </a:t>
            </a:r>
            <a:r>
              <a:rPr lang="en-IN" dirty="0">
                <a:solidFill>
                  <a:schemeClr val="tx2"/>
                </a:solidFill>
                <a:latin typeface="Arial Rounded MT Bold" panose="020F0704030504030204" pitchFamily="34" charset="0"/>
              </a:rPr>
              <a:t>ROLLNO</a:t>
            </a:r>
            <a:r>
              <a:rPr lang="en-IN" dirty="0">
                <a:solidFill>
                  <a:schemeClr val="tx2"/>
                </a:solidFill>
              </a:rPr>
              <a:t>  :  207R1A05K0</a:t>
            </a:r>
          </a:p>
          <a:p>
            <a:pPr algn="l"/>
            <a:r>
              <a:rPr lang="en-IN" dirty="0">
                <a:solidFill>
                  <a:schemeClr val="tx2"/>
                </a:solidFill>
                <a:latin typeface="Stencil" panose="040409050D0802020404" pitchFamily="82" charset="0"/>
              </a:rPr>
              <a:t> 2. </a:t>
            </a:r>
            <a:r>
              <a:rPr lang="en-IN" dirty="0">
                <a:solidFill>
                  <a:schemeClr val="tx2"/>
                </a:solidFill>
                <a:latin typeface="Arial Rounded MT Bold" panose="020F0704030504030204" pitchFamily="34" charset="0"/>
              </a:rPr>
              <a:t>NAME</a:t>
            </a:r>
            <a:r>
              <a:rPr lang="en-IN" dirty="0">
                <a:solidFill>
                  <a:schemeClr val="tx2"/>
                </a:solidFill>
              </a:rPr>
              <a:t>      :  MOHAMMED MUBEEN</a:t>
            </a:r>
          </a:p>
          <a:p>
            <a:pPr algn="l"/>
            <a:r>
              <a:rPr lang="en-IN" dirty="0">
                <a:solidFill>
                  <a:schemeClr val="tx2"/>
                </a:solidFill>
                <a:latin typeface="Stencil" panose="040409050D0802020404" pitchFamily="82" charset="0"/>
              </a:rPr>
              <a:t>      </a:t>
            </a:r>
            <a:r>
              <a:rPr lang="en-IN" dirty="0">
                <a:solidFill>
                  <a:schemeClr val="tx2"/>
                </a:solidFill>
                <a:latin typeface="Arial Rounded MT Bold" panose="020F0704030504030204" pitchFamily="34" charset="0"/>
              </a:rPr>
              <a:t>ROLLNO</a:t>
            </a:r>
            <a:r>
              <a:rPr lang="en-IN" dirty="0">
                <a:solidFill>
                  <a:schemeClr val="tx2"/>
                </a:solidFill>
              </a:rPr>
              <a:t>  :  207R1A05M3</a:t>
            </a:r>
          </a:p>
          <a:p>
            <a:pPr algn="l"/>
            <a:endParaRPr lang="en-IN" dirty="0"/>
          </a:p>
        </p:txBody>
      </p:sp>
    </p:spTree>
    <p:extLst>
      <p:ext uri="{BB962C8B-B14F-4D97-AF65-F5344CB8AC3E}">
        <p14:creationId xmlns:p14="http://schemas.microsoft.com/office/powerpoint/2010/main" val="2409466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109560F6-8A36-492D-60BC-33B39EE506DC}"/>
              </a:ext>
            </a:extLst>
          </p:cNvPr>
          <p:cNvGraphicFramePr/>
          <p:nvPr>
            <p:extLst>
              <p:ext uri="{D42A27DB-BD31-4B8C-83A1-F6EECF244321}">
                <p14:modId xmlns:p14="http://schemas.microsoft.com/office/powerpoint/2010/main" val="3793809202"/>
              </p:ext>
            </p:extLst>
          </p:nvPr>
        </p:nvGraphicFramePr>
        <p:xfrm>
          <a:off x="3507129" y="821803"/>
          <a:ext cx="8221449" cy="5602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Rounded Corners 2">
            <a:extLst>
              <a:ext uri="{FF2B5EF4-FFF2-40B4-BE49-F238E27FC236}">
                <a16:creationId xmlns:a16="http://schemas.microsoft.com/office/drawing/2014/main" id="{1AD8CF4F-4B60-A52F-330F-61966A59346A}"/>
              </a:ext>
            </a:extLst>
          </p:cNvPr>
          <p:cNvSpPr/>
          <p:nvPr/>
        </p:nvSpPr>
        <p:spPr>
          <a:xfrm>
            <a:off x="798652" y="2416980"/>
            <a:ext cx="2708476" cy="1736203"/>
          </a:xfrm>
          <a:prstGeom prst="roundRect">
            <a:avLst/>
          </a:prstGeom>
          <a:blipFill>
            <a:blip r:embed="rId7"/>
            <a:tile tx="0" ty="0" sx="100000" sy="100000" flip="none" algn="tl"/>
          </a:blip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a:t>NOVELTY </a:t>
            </a:r>
            <a:r>
              <a:rPr lang="en-IN" b="1" dirty="0"/>
              <a:t>OF PROJECT</a:t>
            </a:r>
          </a:p>
        </p:txBody>
      </p:sp>
      <p:cxnSp>
        <p:nvCxnSpPr>
          <p:cNvPr id="5" name="Straight Arrow Connector 4">
            <a:extLst>
              <a:ext uri="{FF2B5EF4-FFF2-40B4-BE49-F238E27FC236}">
                <a16:creationId xmlns:a16="http://schemas.microsoft.com/office/drawing/2014/main" id="{16804F25-F861-B82D-91C4-0E2A2BFF0081}"/>
              </a:ext>
            </a:extLst>
          </p:cNvPr>
          <p:cNvCxnSpPr/>
          <p:nvPr/>
        </p:nvCxnSpPr>
        <p:spPr>
          <a:xfrm>
            <a:off x="3507128" y="3285081"/>
            <a:ext cx="914399" cy="0"/>
          </a:xfrm>
          <a:prstGeom prst="straightConnector1">
            <a:avLst/>
          </a:prstGeom>
          <a:ln>
            <a:solidFill>
              <a:srgbClr val="1482AC"/>
            </a:solidFill>
            <a:tailEnd type="triangle"/>
          </a:ln>
        </p:spPr>
        <p:style>
          <a:lnRef idx="3">
            <a:schemeClr val="dk1"/>
          </a:lnRef>
          <a:fillRef idx="0">
            <a:schemeClr val="dk1"/>
          </a:fillRef>
          <a:effectRef idx="2">
            <a:schemeClr val="dk1"/>
          </a:effectRef>
          <a:fontRef idx="minor">
            <a:schemeClr val="tx1"/>
          </a:fontRef>
        </p:style>
      </p:cxnSp>
      <p:sp>
        <p:nvSpPr>
          <p:cNvPr id="6" name="Rectangle: Rounded Corners 5">
            <a:extLst>
              <a:ext uri="{FF2B5EF4-FFF2-40B4-BE49-F238E27FC236}">
                <a16:creationId xmlns:a16="http://schemas.microsoft.com/office/drawing/2014/main" id="{17794F02-F341-C754-24DA-F5CDBB118E56}"/>
              </a:ext>
            </a:extLst>
          </p:cNvPr>
          <p:cNvSpPr/>
          <p:nvPr/>
        </p:nvSpPr>
        <p:spPr>
          <a:xfrm>
            <a:off x="4550978" y="1288028"/>
            <a:ext cx="6892140" cy="4847294"/>
          </a:xfrm>
          <a:prstGeom prst="roundRect">
            <a:avLst>
              <a:gd name="adj" fmla="val 2446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Font typeface="+mj-lt"/>
              <a:buAutoNum type="arabicPeriod"/>
            </a:pPr>
            <a:r>
              <a:rPr lang="en-US" i="0" dirty="0">
                <a:solidFill>
                  <a:srgbClr val="374151"/>
                </a:solidFill>
                <a:effectLst/>
                <a:latin typeface="Söhne"/>
              </a:rPr>
              <a:t>Ensemble learning, which combines the predictions of multiple machine learning models to improve overall accuracy.</a:t>
            </a:r>
          </a:p>
          <a:p>
            <a:pPr algn="l">
              <a:buFont typeface="+mj-lt"/>
              <a:buAutoNum type="arabicPeriod"/>
            </a:pPr>
            <a:r>
              <a:rPr lang="en-US" i="0" dirty="0">
                <a:solidFill>
                  <a:srgbClr val="374151"/>
                </a:solidFill>
                <a:effectLst/>
                <a:latin typeface="Söhne"/>
              </a:rPr>
              <a:t>Transfer learning to adapt pre-trained deep learning models to the task of detecting image forgeries.</a:t>
            </a:r>
          </a:p>
          <a:p>
            <a:pPr algn="l">
              <a:buFont typeface="+mj-lt"/>
              <a:buAutoNum type="arabicPeriod"/>
            </a:pPr>
            <a:r>
              <a:rPr lang="en-US" i="0" dirty="0">
                <a:solidFill>
                  <a:srgbClr val="374151"/>
                </a:solidFill>
                <a:effectLst/>
                <a:latin typeface="Söhne"/>
              </a:rPr>
              <a:t>Use of lightweight deep learning models optimized for resource-constrained devices.</a:t>
            </a:r>
          </a:p>
          <a:p>
            <a:pPr algn="l">
              <a:buFont typeface="+mj-lt"/>
              <a:buAutoNum type="arabicPeriod"/>
            </a:pPr>
            <a:r>
              <a:rPr lang="en-US" i="0" dirty="0">
                <a:solidFill>
                  <a:srgbClr val="374151"/>
                </a:solidFill>
                <a:effectLst/>
                <a:latin typeface="Söhne"/>
              </a:rPr>
              <a:t>The combination of these techniques and approaches is innovative and unique, resulting in highly accurate and efficient detection of image forgeries.</a:t>
            </a:r>
          </a:p>
        </p:txBody>
      </p:sp>
      <p:sp>
        <p:nvSpPr>
          <p:cNvPr id="14" name="Rectangle: Rounded Corners 13">
            <a:extLst>
              <a:ext uri="{FF2B5EF4-FFF2-40B4-BE49-F238E27FC236}">
                <a16:creationId xmlns:a16="http://schemas.microsoft.com/office/drawing/2014/main" id="{68BFE813-738E-DBE1-5F5A-F710EC4ED5EA}"/>
              </a:ext>
            </a:extLst>
          </p:cNvPr>
          <p:cNvSpPr/>
          <p:nvPr/>
        </p:nvSpPr>
        <p:spPr>
          <a:xfrm>
            <a:off x="5299587" y="1423923"/>
            <a:ext cx="5397910" cy="993057"/>
          </a:xfrm>
          <a:prstGeom prst="roundRect">
            <a:avLst>
              <a:gd name="adj" fmla="val 19299"/>
            </a:avLst>
          </a:prstGeom>
          <a:blipFill>
            <a:blip r:embed="rId8"/>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rgbClr val="374151"/>
                </a:solidFill>
                <a:effectLst/>
                <a:latin typeface="Söhne"/>
              </a:rPr>
              <a:t>The novelty of the Image Forgery Detection Based on Fusion of Lightweight Deep Learning Models lies in its combination of several innovative techniques to achieve highly accurate and efficient detection of image forgeries</a:t>
            </a:r>
            <a:r>
              <a:rPr lang="en-US" sz="1400" b="0" i="0" dirty="0">
                <a:solidFill>
                  <a:srgbClr val="374151"/>
                </a:solidFill>
                <a:effectLst/>
                <a:latin typeface="Söhne"/>
              </a:rPr>
              <a:t>.</a:t>
            </a:r>
            <a:endParaRPr lang="en-IN" sz="1400" dirty="0"/>
          </a:p>
        </p:txBody>
      </p:sp>
    </p:spTree>
    <p:extLst>
      <p:ext uri="{BB962C8B-B14F-4D97-AF65-F5344CB8AC3E}">
        <p14:creationId xmlns:p14="http://schemas.microsoft.com/office/powerpoint/2010/main" val="3495035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DAB4-2191-A5B6-5387-D159FDD19C1C}"/>
              </a:ext>
            </a:extLst>
          </p:cNvPr>
          <p:cNvSpPr>
            <a:spLocks noGrp="1"/>
          </p:cNvSpPr>
          <p:nvPr>
            <p:ph type="title" idx="4294967295"/>
          </p:nvPr>
        </p:nvSpPr>
        <p:spPr>
          <a:xfrm>
            <a:off x="4145280" y="585362"/>
            <a:ext cx="4765040" cy="748452"/>
          </a:xfrm>
        </p:spPr>
        <p:txBody>
          <a:bodyPr>
            <a:normAutofit fontScale="90000"/>
          </a:bodyPr>
          <a:lstStyle/>
          <a:p>
            <a:r>
              <a:rPr lang="en-IN" dirty="0">
                <a:latin typeface="Arial Black" panose="020B0A04020102020204" pitchFamily="34" charset="0"/>
              </a:rPr>
              <a:t>ARCHITECTURE</a:t>
            </a:r>
          </a:p>
        </p:txBody>
      </p:sp>
      <p:sp>
        <p:nvSpPr>
          <p:cNvPr id="5" name="Text Placeholder 4">
            <a:extLst>
              <a:ext uri="{FF2B5EF4-FFF2-40B4-BE49-F238E27FC236}">
                <a16:creationId xmlns:a16="http://schemas.microsoft.com/office/drawing/2014/main" id="{BA059ECB-0C2F-272A-4E56-E6F6895733E0}"/>
              </a:ext>
            </a:extLst>
          </p:cNvPr>
          <p:cNvSpPr>
            <a:spLocks noGrp="1"/>
          </p:cNvSpPr>
          <p:nvPr>
            <p:ph type="body" sz="half" idx="4294967295"/>
          </p:nvPr>
        </p:nvSpPr>
        <p:spPr>
          <a:xfrm>
            <a:off x="1178560" y="1921817"/>
            <a:ext cx="4765039" cy="3771693"/>
          </a:xfrm>
        </p:spPr>
        <p:txBody>
          <a:bodyPr>
            <a:normAutofit fontScale="92500" lnSpcReduction="10000"/>
          </a:bodyPr>
          <a:lstStyle/>
          <a:p>
            <a:pPr marL="342900" indent="-342900">
              <a:buFont typeface="+mj-lt"/>
              <a:buAutoNum type="arabicPeriod"/>
            </a:pPr>
            <a:r>
              <a:rPr lang="en-US" sz="1800" b="1" dirty="0">
                <a:latin typeface="Söhne"/>
              </a:rPr>
              <a:t>The architecture of the proposed decision fusion is based on the lightweight deep learning models</a:t>
            </a:r>
          </a:p>
          <a:p>
            <a:pPr marL="342900" indent="-342900">
              <a:buFont typeface="+mj-lt"/>
              <a:buAutoNum type="arabicPeriod"/>
            </a:pPr>
            <a:r>
              <a:rPr lang="en-US" sz="1800" b="1" dirty="0">
                <a:latin typeface="Söhne"/>
              </a:rPr>
              <a:t>The proposed system is implemented in two phases i.e. with pre-trained and fine-tuned deep learning models. </a:t>
            </a:r>
          </a:p>
          <a:p>
            <a:pPr marL="342900" indent="-342900">
              <a:buFont typeface="+mj-lt"/>
              <a:buAutoNum type="arabicPeriod"/>
            </a:pPr>
            <a:r>
              <a:rPr lang="en-US" sz="1800" b="1" dirty="0">
                <a:latin typeface="Söhne"/>
              </a:rPr>
              <a:t>In the pre-trained models implementation, regularization is not applied and the pre-trained weights are used and for the fine-tuned implementation, regularization is applied to detect image forgery</a:t>
            </a:r>
          </a:p>
          <a:p>
            <a:pPr marL="342900" indent="-342900">
              <a:buFont typeface="+mj-lt"/>
              <a:buAutoNum type="arabicPeriod"/>
            </a:pPr>
            <a:r>
              <a:rPr lang="en-US" sz="1800" b="1" dirty="0">
                <a:latin typeface="Söhne"/>
              </a:rPr>
              <a:t>Each phase consists of three stages namely, data pre-processing, classification and fusion</a:t>
            </a:r>
            <a:endParaRPr lang="en-IN" sz="1800" b="1" dirty="0">
              <a:latin typeface="Söhne"/>
            </a:endParaRPr>
          </a:p>
        </p:txBody>
      </p:sp>
      <p:sp>
        <p:nvSpPr>
          <p:cNvPr id="6" name="Rectangle 2">
            <a:extLst>
              <a:ext uri="{FF2B5EF4-FFF2-40B4-BE49-F238E27FC236}">
                <a16:creationId xmlns:a16="http://schemas.microsoft.com/office/drawing/2014/main" id="{AD181DCC-ADD8-C76D-BB52-346BEACBBF65}"/>
              </a:ext>
            </a:extLst>
          </p:cNvPr>
          <p:cNvSpPr>
            <a:spLocks noChangeArrowheads="1"/>
          </p:cNvSpPr>
          <p:nvPr/>
        </p:nvSpPr>
        <p:spPr bwMode="auto">
          <a:xfrm>
            <a:off x="5791199" y="13885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1">
            <a:extLst>
              <a:ext uri="{FF2B5EF4-FFF2-40B4-BE49-F238E27FC236}">
                <a16:creationId xmlns:a16="http://schemas.microsoft.com/office/drawing/2014/main" id="{06772219-70F8-AEAC-3434-32E983199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24007"/>
            <a:ext cx="5334000" cy="414812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7596CC6A-BA22-A856-A96A-3FEC31E69C25}"/>
              </a:ext>
            </a:extLst>
          </p:cNvPr>
          <p:cNvSpPr>
            <a:spLocks noChangeArrowheads="1"/>
          </p:cNvSpPr>
          <p:nvPr/>
        </p:nvSpPr>
        <p:spPr bwMode="auto">
          <a:xfrm>
            <a:off x="5791199" y="45206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809047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04181B-D7BF-AA39-581E-F2A757007C30}"/>
              </a:ext>
            </a:extLst>
          </p:cNvPr>
          <p:cNvSpPr>
            <a:spLocks noGrp="1"/>
          </p:cNvSpPr>
          <p:nvPr>
            <p:ph type="title" idx="4294967295"/>
          </p:nvPr>
        </p:nvSpPr>
        <p:spPr>
          <a:xfrm>
            <a:off x="2054942" y="688258"/>
            <a:ext cx="7287496" cy="1327867"/>
          </a:xfrm>
        </p:spPr>
        <p:txBody>
          <a:bodyPr/>
          <a:lstStyle/>
          <a:p>
            <a:r>
              <a:rPr lang="en-IN" sz="4800" dirty="0">
                <a:latin typeface="Arial Black" panose="020B0A04020102020204" pitchFamily="34" charset="0"/>
              </a:rPr>
              <a:t>MODULES</a:t>
            </a:r>
            <a:endParaRPr lang="en-IN" dirty="0">
              <a:latin typeface="Arial Black" panose="020B0A04020102020204" pitchFamily="34" charset="0"/>
            </a:endParaRPr>
          </a:p>
        </p:txBody>
      </p:sp>
      <p:sp>
        <p:nvSpPr>
          <p:cNvPr id="16" name="Rectangle: Rounded Corners 15">
            <a:extLst>
              <a:ext uri="{FF2B5EF4-FFF2-40B4-BE49-F238E27FC236}">
                <a16:creationId xmlns:a16="http://schemas.microsoft.com/office/drawing/2014/main" id="{03FD3C69-ABD8-D230-3DA8-DF0726810201}"/>
              </a:ext>
            </a:extLst>
          </p:cNvPr>
          <p:cNvSpPr/>
          <p:nvPr/>
        </p:nvSpPr>
        <p:spPr>
          <a:xfrm>
            <a:off x="2849562" y="2016125"/>
            <a:ext cx="5576683" cy="222157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777D14F2-DFF2-B55C-EDBA-F47AAA81544F}"/>
              </a:ext>
            </a:extLst>
          </p:cNvPr>
          <p:cNvSpPr txBox="1"/>
          <p:nvPr/>
        </p:nvSpPr>
        <p:spPr>
          <a:xfrm>
            <a:off x="2989006" y="2016125"/>
            <a:ext cx="6164826" cy="2031325"/>
          </a:xfrm>
          <a:prstGeom prst="rect">
            <a:avLst/>
          </a:prstGeom>
          <a:noFill/>
        </p:spPr>
        <p:txBody>
          <a:bodyPr wrap="square">
            <a:spAutoFit/>
          </a:bodyPr>
          <a:lstStyle/>
          <a:p>
            <a:pPr marL="285750" indent="-285750"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Söhne"/>
              </a:rPr>
              <a:t>Dataset Upload Module</a:t>
            </a:r>
          </a:p>
          <a:p>
            <a:pPr marL="285750" indent="-285750"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Söhne"/>
              </a:rPr>
              <a:t>Pre-processing Module</a:t>
            </a:r>
          </a:p>
          <a:p>
            <a:pPr marL="285750" indent="-285750"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Söhne"/>
              </a:rPr>
              <a:t>Algorithm Training Module</a:t>
            </a:r>
          </a:p>
          <a:p>
            <a:pPr marL="285750" indent="-285750"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Söhne"/>
              </a:rPr>
              <a:t>Fusion Model Training Module</a:t>
            </a:r>
          </a:p>
          <a:p>
            <a:pPr marL="285750" indent="-285750"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Söhne"/>
              </a:rPr>
              <a:t>SIFT Feature Extraction Module</a:t>
            </a:r>
          </a:p>
          <a:p>
            <a:pPr marL="285750" indent="-285750"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Söhne"/>
              </a:rPr>
              <a:t>Accuracy Graph Plotting Module</a:t>
            </a:r>
          </a:p>
          <a:p>
            <a:pPr marL="285750" indent="-285750"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Söhne"/>
              </a:rPr>
              <a:t>Performance Table Display Module</a:t>
            </a:r>
          </a:p>
        </p:txBody>
      </p:sp>
      <p:sp>
        <p:nvSpPr>
          <p:cNvPr id="13" name="TextBox 12">
            <a:extLst>
              <a:ext uri="{FF2B5EF4-FFF2-40B4-BE49-F238E27FC236}">
                <a16:creationId xmlns:a16="http://schemas.microsoft.com/office/drawing/2014/main" id="{9D3D884C-12DA-F61F-9E95-D13BE8A286C2}"/>
              </a:ext>
            </a:extLst>
          </p:cNvPr>
          <p:cNvSpPr txBox="1"/>
          <p:nvPr/>
        </p:nvSpPr>
        <p:spPr>
          <a:xfrm rot="10800000" flipV="1">
            <a:off x="934065" y="4492819"/>
            <a:ext cx="10500850" cy="1200329"/>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374151"/>
                </a:solidFill>
                <a:effectLst/>
                <a:latin typeface="Söhne"/>
              </a:rPr>
              <a:t>Overall, these modules work together to enhance the accuracy of image classification algorithms and make them more effective for practical applications. The system involves dataset upload, pre-processing, algorithm training, fusion model training, SIFT feature extraction, and performance evaluation through graphs and tables.</a:t>
            </a:r>
          </a:p>
        </p:txBody>
      </p:sp>
    </p:spTree>
    <p:extLst>
      <p:ext uri="{BB962C8B-B14F-4D97-AF65-F5344CB8AC3E}">
        <p14:creationId xmlns:p14="http://schemas.microsoft.com/office/powerpoint/2010/main" val="1726810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12082C-12B8-E699-CA17-956357F552A5}"/>
              </a:ext>
            </a:extLst>
          </p:cNvPr>
          <p:cNvSpPr/>
          <p:nvPr/>
        </p:nvSpPr>
        <p:spPr>
          <a:xfrm>
            <a:off x="4129548" y="872330"/>
            <a:ext cx="4758813" cy="973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35F33820-32C8-9560-B21A-21868BF0FDF8}"/>
              </a:ext>
            </a:extLst>
          </p:cNvPr>
          <p:cNvSpPr>
            <a:spLocks noGrp="1"/>
          </p:cNvSpPr>
          <p:nvPr>
            <p:ph type="title" idx="4294967295"/>
          </p:nvPr>
        </p:nvSpPr>
        <p:spPr>
          <a:xfrm>
            <a:off x="3893574" y="872330"/>
            <a:ext cx="5260258" cy="1054793"/>
          </a:xfrm>
        </p:spPr>
        <p:txBody>
          <a:bodyPr/>
          <a:lstStyle/>
          <a:p>
            <a:r>
              <a:rPr lang="en-IN" dirty="0">
                <a:latin typeface="Baskerville Old Face" panose="02020602080505020303" pitchFamily="18" charset="0"/>
              </a:rPr>
              <a:t>UML DIAGRAMS</a:t>
            </a:r>
          </a:p>
        </p:txBody>
      </p:sp>
      <p:sp>
        <p:nvSpPr>
          <p:cNvPr id="4" name="Oval 3">
            <a:extLst>
              <a:ext uri="{FF2B5EF4-FFF2-40B4-BE49-F238E27FC236}">
                <a16:creationId xmlns:a16="http://schemas.microsoft.com/office/drawing/2014/main" id="{33CA036E-0263-FEBC-C2F8-F8150C8D8E7F}"/>
              </a:ext>
            </a:extLst>
          </p:cNvPr>
          <p:cNvSpPr/>
          <p:nvPr/>
        </p:nvSpPr>
        <p:spPr>
          <a:xfrm>
            <a:off x="1189703" y="3126658"/>
            <a:ext cx="3637935" cy="1337187"/>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USE CASE DIAGRAMS</a:t>
            </a:r>
          </a:p>
        </p:txBody>
      </p:sp>
      <p:cxnSp>
        <p:nvCxnSpPr>
          <p:cNvPr id="6" name="Straight Arrow Connector 5">
            <a:extLst>
              <a:ext uri="{FF2B5EF4-FFF2-40B4-BE49-F238E27FC236}">
                <a16:creationId xmlns:a16="http://schemas.microsoft.com/office/drawing/2014/main" id="{36A3B09D-8CDB-5DE0-B021-83FA301EFFDB}"/>
              </a:ext>
            </a:extLst>
          </p:cNvPr>
          <p:cNvCxnSpPr/>
          <p:nvPr/>
        </p:nvCxnSpPr>
        <p:spPr>
          <a:xfrm>
            <a:off x="4935794" y="3795251"/>
            <a:ext cx="9832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F73F973-9757-DD45-499A-1D9708616612}"/>
              </a:ext>
            </a:extLst>
          </p:cNvPr>
          <p:cNvPicPr>
            <a:picLocks noChangeAspect="1"/>
          </p:cNvPicPr>
          <p:nvPr/>
        </p:nvPicPr>
        <p:blipFill rotWithShape="1">
          <a:blip r:embed="rId2">
            <a:extLst>
              <a:ext uri="{28A0092B-C50C-407E-A947-70E740481C1C}">
                <a14:useLocalDpi xmlns:a14="http://schemas.microsoft.com/office/drawing/2010/main" val="0"/>
              </a:ext>
            </a:extLst>
          </a:blip>
          <a:srcRect l="32222" t="17793" r="35803" b="25522"/>
          <a:stretch/>
        </p:blipFill>
        <p:spPr bwMode="auto">
          <a:xfrm>
            <a:off x="6027175" y="2078181"/>
            <a:ext cx="5273040" cy="394591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47681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E3BF5E-9144-30CB-1CC2-6311CA521EE3}"/>
              </a:ext>
            </a:extLst>
          </p:cNvPr>
          <p:cNvSpPr txBox="1"/>
          <p:nvPr/>
        </p:nvSpPr>
        <p:spPr>
          <a:xfrm>
            <a:off x="987135" y="997527"/>
            <a:ext cx="4675909" cy="752065"/>
          </a:xfrm>
          <a:prstGeom prst="rect">
            <a:avLst/>
          </a:prstGeom>
          <a:noFill/>
          <a:ln>
            <a:solidFill>
              <a:schemeClr val="tx2"/>
            </a:solidFill>
          </a:ln>
        </p:spPr>
        <p:txBody>
          <a:bodyPr wrap="square">
            <a:spAutoFit/>
          </a:bodyPr>
          <a:lstStyle/>
          <a:p>
            <a:pPr algn="just">
              <a:lnSpc>
                <a:spcPct val="150000"/>
              </a:lnSpc>
              <a:spcAft>
                <a:spcPts val="1000"/>
              </a:spcAft>
            </a:pP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ACTIVITY DIAGRAM:</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CBD0A1A-A6BA-EF07-45BA-1F2FA258910A}"/>
              </a:ext>
            </a:extLst>
          </p:cNvPr>
          <p:cNvPicPr>
            <a:picLocks noChangeAspect="1"/>
          </p:cNvPicPr>
          <p:nvPr/>
        </p:nvPicPr>
        <p:blipFill>
          <a:blip r:embed="rId2"/>
          <a:srcRect/>
          <a:stretch>
            <a:fillRect/>
          </a:stretch>
        </p:blipFill>
        <p:spPr bwMode="auto">
          <a:xfrm>
            <a:off x="6307282" y="1424622"/>
            <a:ext cx="3169227" cy="447741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960895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3E463D0-0F28-8025-5BA5-B2414181A2E8}"/>
              </a:ext>
            </a:extLst>
          </p:cNvPr>
          <p:cNvSpPr>
            <a:spLocks noGrp="1"/>
          </p:cNvSpPr>
          <p:nvPr>
            <p:ph type="title" idx="4294967295"/>
          </p:nvPr>
        </p:nvSpPr>
        <p:spPr>
          <a:xfrm>
            <a:off x="0" y="501445"/>
            <a:ext cx="12192000" cy="1563329"/>
          </a:xfrm>
        </p:spPr>
        <p:txBody>
          <a:bodyPr/>
          <a:lstStyle/>
          <a:p>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CLASS DIAGRAM</a:t>
            </a:r>
          </a:p>
        </p:txBody>
      </p:sp>
      <p:cxnSp>
        <p:nvCxnSpPr>
          <p:cNvPr id="10" name="Straight Connector 9">
            <a:extLst>
              <a:ext uri="{FF2B5EF4-FFF2-40B4-BE49-F238E27FC236}">
                <a16:creationId xmlns:a16="http://schemas.microsoft.com/office/drawing/2014/main" id="{22BB0657-3CA5-5255-BAED-64483D1000C0}"/>
              </a:ext>
            </a:extLst>
          </p:cNvPr>
          <p:cNvCxnSpPr/>
          <p:nvPr/>
        </p:nvCxnSpPr>
        <p:spPr>
          <a:xfrm>
            <a:off x="609600" y="2064774"/>
            <a:ext cx="10992465" cy="0"/>
          </a:xfrm>
          <a:prstGeom prst="line">
            <a:avLst/>
          </a:prstGeom>
        </p:spPr>
        <p:style>
          <a:lnRef idx="3">
            <a:schemeClr val="accent1"/>
          </a:lnRef>
          <a:fillRef idx="0">
            <a:schemeClr val="accent1"/>
          </a:fillRef>
          <a:effectRef idx="2">
            <a:schemeClr val="accent1"/>
          </a:effectRef>
          <a:fontRef idx="minor">
            <a:schemeClr val="tx1"/>
          </a:fontRef>
        </p:style>
      </p:cxnSp>
      <p:pic>
        <p:nvPicPr>
          <p:cNvPr id="3" name="Picture 2">
            <a:extLst>
              <a:ext uri="{FF2B5EF4-FFF2-40B4-BE49-F238E27FC236}">
                <a16:creationId xmlns:a16="http://schemas.microsoft.com/office/drawing/2014/main" id="{9704E1C3-9141-5671-BA1D-E29ECEC3F1A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5546" t="9779" r="13362" b="13763"/>
          <a:stretch/>
        </p:blipFill>
        <p:spPr bwMode="auto">
          <a:xfrm>
            <a:off x="3042592" y="2211531"/>
            <a:ext cx="6126480" cy="38481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28405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A82FC1F-1C6F-13A4-1AFC-EE345F028121}"/>
              </a:ext>
            </a:extLst>
          </p:cNvPr>
          <p:cNvSpPr/>
          <p:nvPr/>
        </p:nvSpPr>
        <p:spPr>
          <a:xfrm>
            <a:off x="712839" y="2389239"/>
            <a:ext cx="4887862" cy="1919748"/>
          </a:xfrm>
          <a:prstGeom prst="roundRect">
            <a:avLst/>
          </a:pr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77F5A7CA-D912-9BC1-938A-91F4BAA267D4}"/>
              </a:ext>
            </a:extLst>
          </p:cNvPr>
          <p:cNvSpPr>
            <a:spLocks noGrp="1"/>
          </p:cNvSpPr>
          <p:nvPr>
            <p:ph type="title" idx="4294967295"/>
          </p:nvPr>
        </p:nvSpPr>
        <p:spPr>
          <a:xfrm>
            <a:off x="560439" y="-72513"/>
            <a:ext cx="5535561" cy="6650294"/>
          </a:xfrm>
        </p:spPr>
        <p:txBody>
          <a:bodyPr>
            <a:normAutofit/>
          </a:bodyPr>
          <a:lstStyle/>
          <a:p>
            <a:r>
              <a:rPr lang="en-IN" dirty="0"/>
              <a:t>SEQUENCE DIAGRAM</a:t>
            </a:r>
          </a:p>
        </p:txBody>
      </p:sp>
      <p:cxnSp>
        <p:nvCxnSpPr>
          <p:cNvPr id="10" name="Straight Arrow Connector 9">
            <a:extLst>
              <a:ext uri="{FF2B5EF4-FFF2-40B4-BE49-F238E27FC236}">
                <a16:creationId xmlns:a16="http://schemas.microsoft.com/office/drawing/2014/main" id="{77CFA463-14D9-8A7A-7E87-AB7B5B327391}"/>
              </a:ext>
            </a:extLst>
          </p:cNvPr>
          <p:cNvCxnSpPr>
            <a:cxnSpLocks/>
          </p:cNvCxnSpPr>
          <p:nvPr/>
        </p:nvCxnSpPr>
        <p:spPr>
          <a:xfrm>
            <a:off x="5704609" y="3252634"/>
            <a:ext cx="54379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4" name="Picture 3">
            <a:extLst>
              <a:ext uri="{FF2B5EF4-FFF2-40B4-BE49-F238E27FC236}">
                <a16:creationId xmlns:a16="http://schemas.microsoft.com/office/drawing/2014/main" id="{DC6AB527-40D9-4436-8947-C2E62E8226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48399" y="1106006"/>
            <a:ext cx="5230763" cy="4998720"/>
          </a:xfrm>
          <a:prstGeom prst="rect">
            <a:avLst/>
          </a:prstGeom>
          <a:noFill/>
          <a:ln>
            <a:noFill/>
          </a:ln>
        </p:spPr>
      </p:pic>
    </p:spTree>
    <p:extLst>
      <p:ext uri="{BB962C8B-B14F-4D97-AF65-F5344CB8AC3E}">
        <p14:creationId xmlns:p14="http://schemas.microsoft.com/office/powerpoint/2010/main" val="1923166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AC2BD33-5855-5B6F-ADE3-103F5195BB4A}"/>
              </a:ext>
            </a:extLst>
          </p:cNvPr>
          <p:cNvSpPr/>
          <p:nvPr/>
        </p:nvSpPr>
        <p:spPr>
          <a:xfrm>
            <a:off x="3480619" y="698090"/>
            <a:ext cx="5330872" cy="1219200"/>
          </a:xfrm>
          <a:prstGeom prst="ellipse">
            <a:avLst/>
          </a:prstGeom>
          <a:ln>
            <a:solidFill>
              <a:schemeClr val="bg2">
                <a:lumMod val="2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EE3078B8-1619-F239-7C75-C35A5C14D05E}"/>
              </a:ext>
            </a:extLst>
          </p:cNvPr>
          <p:cNvSpPr>
            <a:spLocks noGrp="1"/>
          </p:cNvSpPr>
          <p:nvPr>
            <p:ph type="title" idx="4294967295"/>
          </p:nvPr>
        </p:nvSpPr>
        <p:spPr>
          <a:xfrm>
            <a:off x="2635044" y="677308"/>
            <a:ext cx="6903811" cy="1740310"/>
          </a:xfrm>
        </p:spPr>
        <p:txBody>
          <a:bodyPr/>
          <a:lstStyle/>
          <a:p>
            <a:r>
              <a:rPr lang="en-US" sz="3200" dirty="0">
                <a:effectLst/>
                <a:latin typeface="Calibri" panose="020F0502020204030204" pitchFamily="34" charset="0"/>
                <a:ea typeface="Times New Roman" panose="02020603050405020304" pitchFamily="18" charset="0"/>
                <a:cs typeface="Times New Roman" panose="02020603050405020304" pitchFamily="18" charset="0"/>
              </a:rPr>
              <a:t>COLLABORATION DIAGRAM</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pic>
        <p:nvPicPr>
          <p:cNvPr id="5" name="Picture 4">
            <a:extLst>
              <a:ext uri="{FF2B5EF4-FFF2-40B4-BE49-F238E27FC236}">
                <a16:creationId xmlns:a16="http://schemas.microsoft.com/office/drawing/2014/main" id="{8B3859F0-3850-C236-C843-7896315B6810}"/>
              </a:ext>
            </a:extLst>
          </p:cNvPr>
          <p:cNvPicPr>
            <a:picLocks noChangeAspect="1"/>
          </p:cNvPicPr>
          <p:nvPr/>
        </p:nvPicPr>
        <p:blipFill>
          <a:blip r:embed="rId2"/>
          <a:srcRect/>
          <a:stretch>
            <a:fillRect/>
          </a:stretch>
        </p:blipFill>
        <p:spPr bwMode="auto">
          <a:xfrm>
            <a:off x="1592827" y="2635046"/>
            <a:ext cx="9045676" cy="3126658"/>
          </a:xfrm>
          <a:prstGeom prst="rect">
            <a:avLst/>
          </a:prstGeom>
          <a:noFill/>
          <a:ln w="9525">
            <a:noFill/>
            <a:miter lim="800000"/>
            <a:headEnd/>
            <a:tailEnd/>
          </a:ln>
        </p:spPr>
      </p:pic>
    </p:spTree>
    <p:extLst>
      <p:ext uri="{BB962C8B-B14F-4D97-AF65-F5344CB8AC3E}">
        <p14:creationId xmlns:p14="http://schemas.microsoft.com/office/powerpoint/2010/main" val="1451633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7566332-F157-7892-256C-897117A1B14C}"/>
              </a:ext>
            </a:extLst>
          </p:cNvPr>
          <p:cNvSpPr txBox="1"/>
          <p:nvPr/>
        </p:nvSpPr>
        <p:spPr>
          <a:xfrm>
            <a:off x="1070265" y="1018310"/>
            <a:ext cx="10525990" cy="5279948"/>
          </a:xfrm>
          <a:prstGeom prst="rect">
            <a:avLst/>
          </a:prstGeom>
          <a:noFill/>
        </p:spPr>
        <p:txBody>
          <a:bodyPr wrap="square">
            <a:spAutoFit/>
          </a:bodyPr>
          <a:lstStyle/>
          <a:p>
            <a:r>
              <a:rPr lang="en-IN" sz="700" b="1" dirty="0">
                <a:effectLst/>
                <a:latin typeface="Söhne"/>
              </a:rPr>
              <a:t>from </a:t>
            </a:r>
            <a:r>
              <a:rPr lang="en-IN" sz="700" b="1" dirty="0" err="1">
                <a:effectLst/>
                <a:latin typeface="Söhne"/>
              </a:rPr>
              <a:t>tkinter</a:t>
            </a:r>
            <a:r>
              <a:rPr lang="en-IN" sz="700" b="1" dirty="0">
                <a:effectLst/>
                <a:latin typeface="Söhne"/>
              </a:rPr>
              <a:t> import *</a:t>
            </a:r>
          </a:p>
          <a:p>
            <a:r>
              <a:rPr lang="en-IN" sz="700" b="1" dirty="0">
                <a:effectLst/>
                <a:latin typeface="Söhne"/>
              </a:rPr>
              <a:t>import </a:t>
            </a:r>
            <a:r>
              <a:rPr lang="en-IN" sz="700" b="1" dirty="0" err="1">
                <a:effectLst/>
                <a:latin typeface="Söhne"/>
              </a:rPr>
              <a:t>tkinter</a:t>
            </a:r>
            <a:endParaRPr lang="en-IN" sz="700" b="1" dirty="0">
              <a:effectLst/>
              <a:latin typeface="Söhne"/>
            </a:endParaRPr>
          </a:p>
          <a:p>
            <a:r>
              <a:rPr lang="en-IN" sz="700" b="1" dirty="0">
                <a:effectLst/>
                <a:latin typeface="Söhne"/>
              </a:rPr>
              <a:t>from </a:t>
            </a:r>
            <a:r>
              <a:rPr lang="en-IN" sz="700" b="1" dirty="0" err="1">
                <a:effectLst/>
                <a:latin typeface="Söhne"/>
              </a:rPr>
              <a:t>tkinter</a:t>
            </a:r>
            <a:r>
              <a:rPr lang="en-IN" sz="700" b="1" dirty="0">
                <a:effectLst/>
                <a:latin typeface="Söhne"/>
              </a:rPr>
              <a:t> import </a:t>
            </a:r>
            <a:r>
              <a:rPr lang="en-IN" sz="700" b="1" dirty="0" err="1">
                <a:effectLst/>
                <a:latin typeface="Söhne"/>
              </a:rPr>
              <a:t>filedialog</a:t>
            </a:r>
            <a:endParaRPr lang="en-IN" sz="700" b="1" dirty="0">
              <a:effectLst/>
              <a:latin typeface="Söhne"/>
            </a:endParaRPr>
          </a:p>
          <a:p>
            <a:r>
              <a:rPr lang="en-IN" sz="700" b="1" dirty="0">
                <a:effectLst/>
                <a:latin typeface="Söhne"/>
              </a:rPr>
              <a:t>import </a:t>
            </a:r>
            <a:r>
              <a:rPr lang="en-IN" sz="700" b="1" dirty="0" err="1">
                <a:effectLst/>
                <a:latin typeface="Söhne"/>
              </a:rPr>
              <a:t>matplotlib.pyplot</a:t>
            </a:r>
            <a:r>
              <a:rPr lang="en-IN" sz="700" b="1" dirty="0">
                <a:effectLst/>
                <a:latin typeface="Söhne"/>
              </a:rPr>
              <a:t> as </a:t>
            </a:r>
            <a:r>
              <a:rPr lang="en-IN" sz="700" b="1" dirty="0" err="1">
                <a:effectLst/>
                <a:latin typeface="Söhne"/>
              </a:rPr>
              <a:t>plt</a:t>
            </a:r>
            <a:endParaRPr lang="en-IN" sz="700" b="1" dirty="0">
              <a:effectLst/>
              <a:latin typeface="Söhne"/>
            </a:endParaRPr>
          </a:p>
          <a:p>
            <a:r>
              <a:rPr lang="en-IN" sz="700" b="1" dirty="0">
                <a:effectLst/>
                <a:latin typeface="Söhne"/>
              </a:rPr>
              <a:t>from </a:t>
            </a:r>
            <a:r>
              <a:rPr lang="en-IN" sz="700" b="1" dirty="0" err="1">
                <a:effectLst/>
                <a:latin typeface="Söhne"/>
              </a:rPr>
              <a:t>tkinter.filedialog</a:t>
            </a:r>
            <a:r>
              <a:rPr lang="en-IN" sz="700" b="1" dirty="0">
                <a:effectLst/>
                <a:latin typeface="Söhne"/>
              </a:rPr>
              <a:t> import </a:t>
            </a:r>
            <a:r>
              <a:rPr lang="en-IN" sz="700" b="1" dirty="0" err="1">
                <a:effectLst/>
                <a:latin typeface="Söhne"/>
              </a:rPr>
              <a:t>askopenfilename</a:t>
            </a:r>
            <a:endParaRPr lang="en-IN" sz="700" b="1" dirty="0">
              <a:effectLst/>
              <a:latin typeface="Söhne"/>
            </a:endParaRPr>
          </a:p>
          <a:p>
            <a:r>
              <a:rPr lang="en-IN" sz="700" b="1" dirty="0">
                <a:effectLst/>
                <a:latin typeface="Söhne"/>
              </a:rPr>
              <a:t>import </a:t>
            </a:r>
            <a:r>
              <a:rPr lang="en-IN" sz="700" b="1" dirty="0" err="1">
                <a:effectLst/>
                <a:latin typeface="Söhne"/>
              </a:rPr>
              <a:t>numpy</a:t>
            </a:r>
            <a:r>
              <a:rPr lang="en-IN" sz="700" b="1" dirty="0">
                <a:effectLst/>
                <a:latin typeface="Söhne"/>
              </a:rPr>
              <a:t> as np</a:t>
            </a:r>
          </a:p>
          <a:p>
            <a:r>
              <a:rPr lang="en-IN" sz="700" b="1" dirty="0">
                <a:effectLst/>
                <a:latin typeface="Söhne"/>
              </a:rPr>
              <a:t>from </a:t>
            </a:r>
            <a:r>
              <a:rPr lang="en-IN" sz="700" b="1" dirty="0" err="1">
                <a:effectLst/>
                <a:latin typeface="Söhne"/>
              </a:rPr>
              <a:t>sklearn.metrics</a:t>
            </a:r>
            <a:r>
              <a:rPr lang="en-IN" sz="700" b="1" dirty="0">
                <a:effectLst/>
                <a:latin typeface="Söhne"/>
              </a:rPr>
              <a:t> import </a:t>
            </a:r>
            <a:r>
              <a:rPr lang="en-IN" sz="700" b="1" dirty="0" err="1">
                <a:effectLst/>
                <a:latin typeface="Söhne"/>
              </a:rPr>
              <a:t>accuracy_score</a:t>
            </a:r>
            <a:endParaRPr lang="en-IN" sz="700" b="1" dirty="0">
              <a:effectLst/>
              <a:latin typeface="Söhne"/>
            </a:endParaRPr>
          </a:p>
          <a:p>
            <a:r>
              <a:rPr lang="en-IN" sz="700" b="1" dirty="0">
                <a:effectLst/>
                <a:latin typeface="Söhne"/>
              </a:rPr>
              <a:t>from </a:t>
            </a:r>
            <a:r>
              <a:rPr lang="en-IN" sz="700" b="1" dirty="0" err="1">
                <a:effectLst/>
                <a:latin typeface="Söhne"/>
              </a:rPr>
              <a:t>sklearn.model_selection</a:t>
            </a:r>
            <a:r>
              <a:rPr lang="en-IN" sz="700" b="1" dirty="0">
                <a:effectLst/>
                <a:latin typeface="Söhne"/>
              </a:rPr>
              <a:t> import </a:t>
            </a:r>
            <a:r>
              <a:rPr lang="en-IN" sz="700" b="1" dirty="0" err="1">
                <a:effectLst/>
                <a:latin typeface="Söhne"/>
              </a:rPr>
              <a:t>train_test_split</a:t>
            </a:r>
            <a:endParaRPr lang="en-IN" sz="700" b="1" dirty="0">
              <a:effectLst/>
              <a:latin typeface="Söhne"/>
            </a:endParaRPr>
          </a:p>
          <a:p>
            <a:r>
              <a:rPr lang="en-IN" sz="700" b="1" dirty="0">
                <a:effectLst/>
                <a:latin typeface="Söhne"/>
              </a:rPr>
              <a:t>from </a:t>
            </a:r>
            <a:r>
              <a:rPr lang="en-IN" sz="700" b="1" dirty="0" err="1">
                <a:effectLst/>
                <a:latin typeface="Söhne"/>
              </a:rPr>
              <a:t>sklearn.metrics</a:t>
            </a:r>
            <a:r>
              <a:rPr lang="en-IN" sz="700" b="1" dirty="0">
                <a:effectLst/>
                <a:latin typeface="Söhne"/>
              </a:rPr>
              <a:t> import </a:t>
            </a:r>
            <a:r>
              <a:rPr lang="en-IN" sz="700" b="1" dirty="0" err="1">
                <a:effectLst/>
                <a:latin typeface="Söhne"/>
              </a:rPr>
              <a:t>confusion_matrix</a:t>
            </a:r>
            <a:endParaRPr lang="en-IN" sz="700" b="1" dirty="0">
              <a:effectLst/>
              <a:latin typeface="Söhne"/>
            </a:endParaRPr>
          </a:p>
          <a:p>
            <a:r>
              <a:rPr lang="en-IN" sz="700" b="1" dirty="0">
                <a:effectLst/>
                <a:latin typeface="Söhne"/>
              </a:rPr>
              <a:t>import seaborn as </a:t>
            </a:r>
            <a:r>
              <a:rPr lang="en-IN" sz="700" b="1" dirty="0" err="1">
                <a:effectLst/>
                <a:latin typeface="Söhne"/>
              </a:rPr>
              <a:t>sns</a:t>
            </a:r>
            <a:endParaRPr lang="en-IN" sz="700" b="1" dirty="0">
              <a:effectLst/>
              <a:latin typeface="Söhne"/>
            </a:endParaRPr>
          </a:p>
          <a:p>
            <a:r>
              <a:rPr lang="en-IN" sz="700" b="1" dirty="0">
                <a:effectLst/>
                <a:latin typeface="Söhne"/>
              </a:rPr>
              <a:t>import pickle</a:t>
            </a:r>
          </a:p>
          <a:p>
            <a:r>
              <a:rPr lang="en-IN" sz="700" b="1" dirty="0">
                <a:effectLst/>
                <a:latin typeface="Söhne"/>
              </a:rPr>
              <a:t>from </a:t>
            </a:r>
            <a:r>
              <a:rPr lang="en-IN" sz="700" b="1" dirty="0" err="1">
                <a:effectLst/>
                <a:latin typeface="Söhne"/>
              </a:rPr>
              <a:t>sklearn.metrics</a:t>
            </a:r>
            <a:r>
              <a:rPr lang="en-IN" sz="700" b="1" dirty="0">
                <a:effectLst/>
                <a:latin typeface="Söhne"/>
              </a:rPr>
              <a:t> import </a:t>
            </a:r>
            <a:r>
              <a:rPr lang="en-IN" sz="700" b="1" dirty="0" err="1">
                <a:effectLst/>
                <a:latin typeface="Söhne"/>
              </a:rPr>
              <a:t>precision_score</a:t>
            </a:r>
            <a:endParaRPr lang="en-IN" sz="700" b="1" dirty="0">
              <a:effectLst/>
              <a:latin typeface="Söhne"/>
            </a:endParaRPr>
          </a:p>
          <a:p>
            <a:r>
              <a:rPr lang="en-IN" sz="700" b="1" dirty="0">
                <a:effectLst/>
                <a:latin typeface="Söhne"/>
              </a:rPr>
              <a:t>from </a:t>
            </a:r>
            <a:r>
              <a:rPr lang="en-IN" sz="700" b="1" dirty="0" err="1">
                <a:effectLst/>
                <a:latin typeface="Söhne"/>
              </a:rPr>
              <a:t>sklearn.metrics</a:t>
            </a:r>
            <a:r>
              <a:rPr lang="en-IN" sz="700" b="1" dirty="0">
                <a:effectLst/>
                <a:latin typeface="Söhne"/>
              </a:rPr>
              <a:t> import </a:t>
            </a:r>
            <a:r>
              <a:rPr lang="en-IN" sz="700" b="1" dirty="0" err="1">
                <a:effectLst/>
                <a:latin typeface="Söhne"/>
              </a:rPr>
              <a:t>recall_score</a:t>
            </a:r>
            <a:endParaRPr lang="en-IN" sz="700" b="1" dirty="0">
              <a:effectLst/>
              <a:latin typeface="Söhne"/>
            </a:endParaRPr>
          </a:p>
          <a:p>
            <a:r>
              <a:rPr lang="en-IN" sz="700" b="1" dirty="0">
                <a:effectLst/>
                <a:latin typeface="Söhne"/>
              </a:rPr>
              <a:t>from </a:t>
            </a:r>
            <a:r>
              <a:rPr lang="en-IN" sz="700" b="1" dirty="0" err="1">
                <a:effectLst/>
                <a:latin typeface="Söhne"/>
              </a:rPr>
              <a:t>sklearn.metrics</a:t>
            </a:r>
            <a:r>
              <a:rPr lang="en-IN" sz="700" b="1" dirty="0">
                <a:effectLst/>
                <a:latin typeface="Söhne"/>
              </a:rPr>
              <a:t> import f1_score</a:t>
            </a:r>
          </a:p>
          <a:p>
            <a:r>
              <a:rPr lang="en-IN" sz="700" b="1" dirty="0">
                <a:effectLst/>
                <a:latin typeface="Söhne"/>
              </a:rPr>
              <a:t>import </a:t>
            </a:r>
            <a:r>
              <a:rPr lang="en-IN" sz="700" b="1" dirty="0" err="1">
                <a:effectLst/>
                <a:latin typeface="Söhne"/>
              </a:rPr>
              <a:t>os</a:t>
            </a:r>
            <a:endParaRPr lang="en-IN" sz="700" b="1" dirty="0">
              <a:effectLst/>
              <a:latin typeface="Söhne"/>
            </a:endParaRPr>
          </a:p>
          <a:p>
            <a:r>
              <a:rPr lang="en-IN" sz="700" b="1" dirty="0">
                <a:effectLst/>
                <a:latin typeface="Söhne"/>
              </a:rPr>
              <a:t>import cv2</a:t>
            </a:r>
          </a:p>
          <a:p>
            <a:r>
              <a:rPr lang="en-IN" sz="700" b="1" dirty="0">
                <a:effectLst/>
                <a:latin typeface="Söhne"/>
              </a:rPr>
              <a:t>from </a:t>
            </a:r>
            <a:r>
              <a:rPr lang="en-IN" sz="700" b="1" dirty="0" err="1">
                <a:effectLst/>
                <a:latin typeface="Söhne"/>
              </a:rPr>
              <a:t>keras.utils.np_utils</a:t>
            </a:r>
            <a:r>
              <a:rPr lang="en-IN" sz="700" b="1" dirty="0">
                <a:effectLst/>
                <a:latin typeface="Söhne"/>
              </a:rPr>
              <a:t> import </a:t>
            </a:r>
            <a:r>
              <a:rPr lang="en-IN" sz="700" b="1" dirty="0" err="1">
                <a:effectLst/>
                <a:latin typeface="Söhne"/>
              </a:rPr>
              <a:t>to_categorical</a:t>
            </a:r>
            <a:endParaRPr lang="en-IN" sz="700" b="1" dirty="0">
              <a:effectLst/>
              <a:latin typeface="Söhne"/>
            </a:endParaRPr>
          </a:p>
          <a:p>
            <a:r>
              <a:rPr lang="en-IN" sz="700" b="1" dirty="0">
                <a:effectLst/>
                <a:latin typeface="Söhne"/>
              </a:rPr>
              <a:t>from </a:t>
            </a:r>
            <a:r>
              <a:rPr lang="en-IN" sz="700" b="1" dirty="0" err="1">
                <a:effectLst/>
                <a:latin typeface="Söhne"/>
              </a:rPr>
              <a:t>keras.models</a:t>
            </a:r>
            <a:r>
              <a:rPr lang="en-IN" sz="700" b="1" dirty="0">
                <a:effectLst/>
                <a:latin typeface="Söhne"/>
              </a:rPr>
              <a:t> import Sequential, Model</a:t>
            </a:r>
          </a:p>
          <a:p>
            <a:r>
              <a:rPr lang="en-IN" sz="700" b="1" dirty="0">
                <a:effectLst/>
                <a:latin typeface="Söhne"/>
              </a:rPr>
              <a:t>from </a:t>
            </a:r>
            <a:r>
              <a:rPr lang="en-IN" sz="700" b="1" dirty="0" err="1">
                <a:effectLst/>
                <a:latin typeface="Söhne"/>
              </a:rPr>
              <a:t>keras.layers</a:t>
            </a:r>
            <a:r>
              <a:rPr lang="en-IN" sz="700" b="1" dirty="0">
                <a:effectLst/>
                <a:latin typeface="Söhne"/>
              </a:rPr>
              <a:t> import Conv2D, MaxPool2D, Flatten, Dense, </a:t>
            </a:r>
            <a:r>
              <a:rPr lang="en-IN" sz="700" b="1" dirty="0" err="1">
                <a:effectLst/>
                <a:latin typeface="Söhne"/>
              </a:rPr>
              <a:t>InputLayer</a:t>
            </a:r>
            <a:r>
              <a:rPr lang="en-IN" sz="700" b="1" dirty="0">
                <a:effectLst/>
                <a:latin typeface="Söhne"/>
              </a:rPr>
              <a:t>, </a:t>
            </a:r>
            <a:r>
              <a:rPr lang="en-IN" sz="700" b="1" dirty="0" err="1">
                <a:effectLst/>
                <a:latin typeface="Söhne"/>
              </a:rPr>
              <a:t>BatchNormalization</a:t>
            </a:r>
            <a:r>
              <a:rPr lang="en-IN" sz="700" b="1" dirty="0">
                <a:effectLst/>
                <a:latin typeface="Söhne"/>
              </a:rPr>
              <a:t>, Dropout</a:t>
            </a:r>
          </a:p>
          <a:p>
            <a:r>
              <a:rPr lang="en-IN" sz="700" b="1" dirty="0">
                <a:effectLst/>
                <a:latin typeface="Söhne"/>
              </a:rPr>
              <a:t>from </a:t>
            </a:r>
            <a:r>
              <a:rPr lang="en-IN" sz="700" b="1" dirty="0" err="1">
                <a:effectLst/>
                <a:latin typeface="Söhne"/>
              </a:rPr>
              <a:t>keras.models</a:t>
            </a:r>
            <a:r>
              <a:rPr lang="en-IN" sz="700" b="1" dirty="0">
                <a:effectLst/>
                <a:latin typeface="Söhne"/>
              </a:rPr>
              <a:t> import </a:t>
            </a:r>
            <a:r>
              <a:rPr lang="en-IN" sz="700" b="1" dirty="0" err="1">
                <a:effectLst/>
                <a:latin typeface="Söhne"/>
              </a:rPr>
              <a:t>model_from_json</a:t>
            </a:r>
            <a:endParaRPr lang="en-IN" sz="700" b="1" dirty="0">
              <a:effectLst/>
              <a:latin typeface="Söhne"/>
            </a:endParaRPr>
          </a:p>
          <a:p>
            <a:r>
              <a:rPr lang="en-IN" sz="700" b="1" dirty="0">
                <a:effectLst/>
                <a:latin typeface="Söhne"/>
              </a:rPr>
              <a:t>import </a:t>
            </a:r>
            <a:r>
              <a:rPr lang="en-IN" sz="700" b="1" dirty="0" err="1">
                <a:effectLst/>
                <a:latin typeface="Söhne"/>
              </a:rPr>
              <a:t>webbrowser</a:t>
            </a:r>
            <a:endParaRPr lang="en-IN" sz="700" b="1" dirty="0">
              <a:effectLst/>
              <a:latin typeface="Söhne"/>
            </a:endParaRPr>
          </a:p>
          <a:p>
            <a:r>
              <a:rPr lang="en-IN" sz="700" b="1" dirty="0">
                <a:effectLst/>
                <a:latin typeface="Söhne"/>
              </a:rPr>
              <a:t>from </a:t>
            </a:r>
            <a:r>
              <a:rPr lang="en-IN" sz="700" b="1" dirty="0" err="1">
                <a:effectLst/>
                <a:latin typeface="Söhne"/>
              </a:rPr>
              <a:t>sklearn</a:t>
            </a:r>
            <a:r>
              <a:rPr lang="en-IN" sz="700" b="1" dirty="0">
                <a:effectLst/>
                <a:latin typeface="Söhne"/>
              </a:rPr>
              <a:t> import </a:t>
            </a:r>
            <a:r>
              <a:rPr lang="en-IN" sz="700" b="1" dirty="0" err="1">
                <a:effectLst/>
                <a:latin typeface="Söhne"/>
              </a:rPr>
              <a:t>svm</a:t>
            </a:r>
            <a:endParaRPr lang="en-IN" sz="700" b="1" dirty="0">
              <a:effectLst/>
              <a:latin typeface="Söhne"/>
            </a:endParaRPr>
          </a:p>
          <a:p>
            <a:r>
              <a:rPr lang="en-IN" sz="700" b="1" dirty="0">
                <a:effectLst/>
                <a:latin typeface="Söhne"/>
              </a:rPr>
              <a:t>import pandas as pd</a:t>
            </a:r>
          </a:p>
          <a:p>
            <a:br>
              <a:rPr lang="en-IN" sz="700" b="1" dirty="0">
                <a:effectLst/>
                <a:latin typeface="Söhne"/>
              </a:rPr>
            </a:br>
            <a:r>
              <a:rPr lang="en-IN" sz="700" b="1" dirty="0">
                <a:effectLst/>
                <a:latin typeface="Söhne"/>
              </a:rPr>
              <a:t>main = </a:t>
            </a:r>
            <a:r>
              <a:rPr lang="en-IN" sz="700" b="1" dirty="0" err="1">
                <a:effectLst/>
                <a:latin typeface="Söhne"/>
              </a:rPr>
              <a:t>tkinter.Tk</a:t>
            </a:r>
            <a:r>
              <a:rPr lang="en-IN" sz="700" b="1" dirty="0">
                <a:effectLst/>
                <a:latin typeface="Söhne"/>
              </a:rPr>
              <a:t>()</a:t>
            </a:r>
          </a:p>
          <a:p>
            <a:r>
              <a:rPr lang="en-IN" sz="700" b="1" dirty="0" err="1">
                <a:effectLst/>
                <a:latin typeface="Söhne"/>
              </a:rPr>
              <a:t>main.title</a:t>
            </a:r>
            <a:r>
              <a:rPr lang="en-IN" sz="700" b="1" dirty="0">
                <a:effectLst/>
                <a:latin typeface="Söhne"/>
              </a:rPr>
              <a:t>("Image Forgery Detection Based on Fusion of Lightweight Deep Learning Models")</a:t>
            </a:r>
          </a:p>
          <a:p>
            <a:r>
              <a:rPr lang="en-IN" sz="700" b="1" dirty="0" err="1">
                <a:effectLst/>
                <a:latin typeface="Söhne"/>
              </a:rPr>
              <a:t>main.geometry</a:t>
            </a:r>
            <a:r>
              <a:rPr lang="en-IN" sz="700" b="1" dirty="0">
                <a:effectLst/>
                <a:latin typeface="Söhne"/>
              </a:rPr>
              <a:t>("1200x1200")</a:t>
            </a:r>
          </a:p>
          <a:p>
            <a:br>
              <a:rPr lang="en-IN" sz="700" b="1" dirty="0">
                <a:effectLst/>
                <a:latin typeface="Söhne"/>
              </a:rPr>
            </a:br>
            <a:r>
              <a:rPr lang="en-IN" sz="700" b="1" dirty="0">
                <a:effectLst/>
                <a:latin typeface="Söhne"/>
              </a:rPr>
              <a:t>global </a:t>
            </a:r>
            <a:r>
              <a:rPr lang="en-IN" sz="700" b="1" dirty="0" err="1">
                <a:effectLst/>
                <a:latin typeface="Söhne"/>
              </a:rPr>
              <a:t>X_train</a:t>
            </a:r>
            <a:r>
              <a:rPr lang="en-IN" sz="700" b="1" dirty="0">
                <a:effectLst/>
                <a:latin typeface="Söhne"/>
              </a:rPr>
              <a:t>, </a:t>
            </a:r>
            <a:r>
              <a:rPr lang="en-IN" sz="700" b="1" dirty="0" err="1">
                <a:effectLst/>
                <a:latin typeface="Söhne"/>
              </a:rPr>
              <a:t>X_test</a:t>
            </a:r>
            <a:r>
              <a:rPr lang="en-IN" sz="700" b="1" dirty="0">
                <a:effectLst/>
                <a:latin typeface="Söhne"/>
              </a:rPr>
              <a:t>, </a:t>
            </a:r>
            <a:r>
              <a:rPr lang="en-IN" sz="700" b="1" dirty="0" err="1">
                <a:effectLst/>
                <a:latin typeface="Söhne"/>
              </a:rPr>
              <a:t>y_train</a:t>
            </a:r>
            <a:r>
              <a:rPr lang="en-IN" sz="700" b="1" dirty="0">
                <a:effectLst/>
                <a:latin typeface="Söhne"/>
              </a:rPr>
              <a:t>, </a:t>
            </a:r>
            <a:r>
              <a:rPr lang="en-IN" sz="700" b="1" dirty="0" err="1">
                <a:effectLst/>
                <a:latin typeface="Söhne"/>
              </a:rPr>
              <a:t>y_test</a:t>
            </a:r>
            <a:r>
              <a:rPr lang="en-IN" sz="700" b="1" dirty="0">
                <a:effectLst/>
                <a:latin typeface="Söhne"/>
              </a:rPr>
              <a:t>, </a:t>
            </a:r>
            <a:r>
              <a:rPr lang="en-IN" sz="700" b="1" dirty="0" err="1">
                <a:effectLst/>
                <a:latin typeface="Söhne"/>
              </a:rPr>
              <a:t>fine_features</a:t>
            </a:r>
            <a:endParaRPr lang="en-IN" sz="700" b="1" dirty="0">
              <a:effectLst/>
              <a:latin typeface="Söhne"/>
            </a:endParaRPr>
          </a:p>
          <a:p>
            <a:r>
              <a:rPr lang="en-IN" sz="700" b="1" dirty="0">
                <a:effectLst/>
                <a:latin typeface="Söhne"/>
              </a:rPr>
              <a:t>global model</a:t>
            </a:r>
          </a:p>
          <a:p>
            <a:r>
              <a:rPr lang="en-IN" sz="700" b="1" dirty="0">
                <a:effectLst/>
                <a:latin typeface="Söhne"/>
              </a:rPr>
              <a:t>global filename</a:t>
            </a:r>
          </a:p>
          <a:p>
            <a:r>
              <a:rPr lang="en-IN" sz="700" b="1" dirty="0">
                <a:effectLst/>
                <a:latin typeface="Söhne"/>
              </a:rPr>
              <a:t>global X, Y</a:t>
            </a:r>
          </a:p>
          <a:p>
            <a:r>
              <a:rPr lang="en-IN" sz="700" b="1" dirty="0">
                <a:effectLst/>
                <a:latin typeface="Söhne"/>
              </a:rPr>
              <a:t>accuracy = []</a:t>
            </a:r>
          </a:p>
          <a:p>
            <a:r>
              <a:rPr lang="en-IN" sz="700" b="1" dirty="0">
                <a:effectLst/>
                <a:latin typeface="Söhne"/>
              </a:rPr>
              <a:t>precision = []</a:t>
            </a:r>
          </a:p>
          <a:p>
            <a:r>
              <a:rPr lang="en-IN" sz="700" b="1" dirty="0">
                <a:effectLst/>
                <a:latin typeface="Söhne"/>
              </a:rPr>
              <a:t>recall = []</a:t>
            </a:r>
          </a:p>
          <a:p>
            <a:r>
              <a:rPr lang="en-IN" sz="700" b="1" dirty="0" err="1">
                <a:effectLst/>
                <a:latin typeface="Söhne"/>
              </a:rPr>
              <a:t>fscore</a:t>
            </a:r>
            <a:r>
              <a:rPr lang="en-IN" sz="700" b="1" dirty="0">
                <a:effectLst/>
                <a:latin typeface="Söhne"/>
              </a:rPr>
              <a:t> = []</a:t>
            </a:r>
          </a:p>
          <a:p>
            <a:r>
              <a:rPr lang="en-IN" sz="700" b="1" dirty="0">
                <a:effectLst/>
                <a:latin typeface="Söhne"/>
              </a:rPr>
              <a:t>global </a:t>
            </a:r>
            <a:r>
              <a:rPr lang="en-IN" sz="700" b="1" dirty="0" err="1">
                <a:effectLst/>
                <a:latin typeface="Söhne"/>
              </a:rPr>
              <a:t>squeezenet</a:t>
            </a:r>
            <a:r>
              <a:rPr lang="en-IN" sz="700" b="1" dirty="0">
                <a:effectLst/>
                <a:latin typeface="Söhne"/>
              </a:rPr>
              <a:t>, </a:t>
            </a:r>
            <a:r>
              <a:rPr lang="en-IN" sz="700" b="1" dirty="0" err="1">
                <a:effectLst/>
                <a:latin typeface="Söhne"/>
              </a:rPr>
              <a:t>shufflenet</a:t>
            </a:r>
            <a:r>
              <a:rPr lang="en-IN" sz="700" b="1" dirty="0">
                <a:effectLst/>
                <a:latin typeface="Söhne"/>
              </a:rPr>
              <a:t>, </a:t>
            </a:r>
            <a:r>
              <a:rPr lang="en-IN" sz="700" b="1" dirty="0" err="1">
                <a:effectLst/>
                <a:latin typeface="Söhne"/>
              </a:rPr>
              <a:t>mobilenet</a:t>
            </a:r>
            <a:endParaRPr lang="en-IN" sz="700" b="1" dirty="0">
              <a:effectLst/>
              <a:latin typeface="Söhne"/>
            </a:endParaRPr>
          </a:p>
          <a:p>
            <a:br>
              <a:rPr lang="en-IN" sz="700" b="1" dirty="0">
                <a:effectLst/>
                <a:latin typeface="Söhne"/>
              </a:rPr>
            </a:br>
            <a:br>
              <a:rPr lang="en-IN" sz="700" b="1" dirty="0">
                <a:effectLst/>
                <a:latin typeface="Söhne"/>
              </a:rPr>
            </a:br>
            <a:r>
              <a:rPr lang="en-IN" sz="700" b="1" dirty="0">
                <a:effectLst/>
                <a:latin typeface="Söhne"/>
              </a:rPr>
              <a:t>labels = ['Non </a:t>
            </a:r>
            <a:r>
              <a:rPr lang="en-IN" sz="700" b="1" dirty="0" err="1">
                <a:effectLst/>
                <a:latin typeface="Söhne"/>
              </a:rPr>
              <a:t>Forged','Forged</a:t>
            </a:r>
            <a:r>
              <a:rPr lang="en-IN" sz="700" b="1" dirty="0">
                <a:effectLst/>
                <a:latin typeface="Söhne"/>
              </a:rPr>
              <a:t>']</a:t>
            </a:r>
          </a:p>
          <a:p>
            <a:r>
              <a:rPr lang="en-IN" sz="700" b="1" dirty="0">
                <a:effectLst/>
                <a:latin typeface="Söhne"/>
              </a:rPr>
              <a:t>    </a:t>
            </a:r>
          </a:p>
          <a:p>
            <a:r>
              <a:rPr lang="en-IN" sz="700" b="1" dirty="0">
                <a:effectLst/>
                <a:latin typeface="Söhne"/>
              </a:rPr>
              <a:t>def </a:t>
            </a:r>
            <a:r>
              <a:rPr lang="en-IN" sz="700" b="1" dirty="0" err="1">
                <a:effectLst/>
                <a:latin typeface="Söhne"/>
              </a:rPr>
              <a:t>uploadDataset</a:t>
            </a:r>
            <a:r>
              <a:rPr lang="en-IN" sz="700" b="1" dirty="0">
                <a:effectLst/>
                <a:latin typeface="Söhne"/>
              </a:rPr>
              <a:t>():</a:t>
            </a:r>
          </a:p>
          <a:p>
            <a:r>
              <a:rPr lang="en-IN" sz="700" b="1" dirty="0">
                <a:effectLst/>
                <a:latin typeface="Söhne"/>
              </a:rPr>
              <a:t>    global filename</a:t>
            </a:r>
          </a:p>
          <a:p>
            <a:r>
              <a:rPr lang="en-IN" sz="700" b="1" dirty="0">
                <a:effectLst/>
                <a:latin typeface="Söhne"/>
              </a:rPr>
              <a:t>    </a:t>
            </a:r>
            <a:r>
              <a:rPr lang="en-IN" sz="700" b="1" dirty="0" err="1">
                <a:effectLst/>
                <a:latin typeface="Söhne"/>
              </a:rPr>
              <a:t>text.delete</a:t>
            </a:r>
            <a:r>
              <a:rPr lang="en-IN" sz="700" b="1" dirty="0">
                <a:effectLst/>
                <a:latin typeface="Söhne"/>
              </a:rPr>
              <a:t>('1.0', END)</a:t>
            </a:r>
          </a:p>
          <a:p>
            <a:r>
              <a:rPr lang="en-IN" sz="700" b="1" dirty="0">
                <a:effectLst/>
                <a:latin typeface="Söhne"/>
              </a:rPr>
              <a:t>    filename = </a:t>
            </a:r>
            <a:r>
              <a:rPr lang="en-IN" sz="700" b="1" dirty="0" err="1">
                <a:effectLst/>
                <a:latin typeface="Söhne"/>
              </a:rPr>
              <a:t>filedialog.askdirectory</a:t>
            </a:r>
            <a:r>
              <a:rPr lang="en-IN" sz="700" b="1" dirty="0">
                <a:effectLst/>
                <a:latin typeface="Söhne"/>
              </a:rPr>
              <a:t>(</a:t>
            </a:r>
            <a:r>
              <a:rPr lang="en-IN" sz="700" b="1" dirty="0" err="1">
                <a:effectLst/>
                <a:latin typeface="Söhne"/>
              </a:rPr>
              <a:t>initialdir</a:t>
            </a:r>
            <a:r>
              <a:rPr lang="en-IN" sz="700" b="1" dirty="0">
                <a:effectLst/>
                <a:latin typeface="Söhne"/>
              </a:rPr>
              <a:t>=".")</a:t>
            </a:r>
          </a:p>
          <a:p>
            <a:r>
              <a:rPr lang="en-IN" sz="700" b="1" dirty="0">
                <a:effectLst/>
                <a:latin typeface="Söhne"/>
              </a:rPr>
              <a:t>    </a:t>
            </a:r>
            <a:r>
              <a:rPr lang="en-IN" sz="700" b="1" dirty="0" err="1">
                <a:effectLst/>
                <a:latin typeface="Söhne"/>
              </a:rPr>
              <a:t>text.insert</a:t>
            </a:r>
            <a:r>
              <a:rPr lang="en-IN" sz="700" b="1" dirty="0">
                <a:effectLst/>
                <a:latin typeface="Söhne"/>
              </a:rPr>
              <a:t>(</a:t>
            </a:r>
            <a:r>
              <a:rPr lang="en-IN" sz="700" b="1" dirty="0" err="1">
                <a:effectLst/>
                <a:latin typeface="Söhne"/>
              </a:rPr>
              <a:t>END,str</a:t>
            </a:r>
            <a:r>
              <a:rPr lang="en-IN" sz="700" b="1" dirty="0">
                <a:effectLst/>
                <a:latin typeface="Söhne"/>
              </a:rPr>
              <a:t>(filename)+" Dataset Loaded\n\n")</a:t>
            </a:r>
          </a:p>
          <a:p>
            <a:r>
              <a:rPr lang="en-IN" sz="700" b="1" dirty="0">
                <a:effectLst/>
                <a:latin typeface="Söhne"/>
              </a:rPr>
              <a:t>    </a:t>
            </a:r>
            <a:r>
              <a:rPr lang="en-IN" sz="700" b="1" dirty="0" err="1">
                <a:effectLst/>
                <a:latin typeface="Söhne"/>
              </a:rPr>
              <a:t>pathlabel.config</a:t>
            </a:r>
            <a:r>
              <a:rPr lang="en-IN" sz="700" b="1" dirty="0">
                <a:effectLst/>
                <a:latin typeface="Söhne"/>
              </a:rPr>
              <a:t>(text=str(filename)+" Dataset Loaded\n\n")</a:t>
            </a:r>
          </a:p>
        </p:txBody>
      </p:sp>
      <p:sp>
        <p:nvSpPr>
          <p:cNvPr id="14" name="Oval 13">
            <a:extLst>
              <a:ext uri="{FF2B5EF4-FFF2-40B4-BE49-F238E27FC236}">
                <a16:creationId xmlns:a16="http://schemas.microsoft.com/office/drawing/2014/main" id="{B7815AC6-C090-682B-CF2D-C6DC3FE8BC59}"/>
              </a:ext>
            </a:extLst>
          </p:cNvPr>
          <p:cNvSpPr/>
          <p:nvPr/>
        </p:nvSpPr>
        <p:spPr>
          <a:xfrm>
            <a:off x="5372099" y="794904"/>
            <a:ext cx="2826327" cy="675409"/>
          </a:xfrm>
          <a:prstGeom prst="ellipse">
            <a:avLst/>
          </a:prstGeom>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t>Sample code</a:t>
            </a:r>
          </a:p>
        </p:txBody>
      </p:sp>
    </p:spTree>
    <p:extLst>
      <p:ext uri="{BB962C8B-B14F-4D97-AF65-F5344CB8AC3E}">
        <p14:creationId xmlns:p14="http://schemas.microsoft.com/office/powerpoint/2010/main" val="1445925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3399C2-4F67-DB5B-74E3-0A6A33784E9C}"/>
              </a:ext>
            </a:extLst>
          </p:cNvPr>
          <p:cNvSpPr txBox="1"/>
          <p:nvPr/>
        </p:nvSpPr>
        <p:spPr>
          <a:xfrm>
            <a:off x="820882" y="550718"/>
            <a:ext cx="13383489" cy="6017032"/>
          </a:xfrm>
          <a:prstGeom prst="rect">
            <a:avLst/>
          </a:prstGeom>
          <a:noFill/>
        </p:spPr>
        <p:txBody>
          <a:bodyPr wrap="square">
            <a:spAutoFit/>
          </a:bodyPr>
          <a:lstStyle/>
          <a:p>
            <a:r>
              <a:rPr lang="en-IN" sz="700" b="1" dirty="0">
                <a:solidFill>
                  <a:schemeClr val="tx2"/>
                </a:solidFill>
                <a:effectLst/>
                <a:latin typeface="Söhne"/>
              </a:rPr>
              <a:t>def </a:t>
            </a:r>
            <a:r>
              <a:rPr lang="en-IN" sz="700" b="1" dirty="0" err="1">
                <a:solidFill>
                  <a:schemeClr val="tx2"/>
                </a:solidFill>
                <a:effectLst/>
                <a:latin typeface="Söhne"/>
              </a:rPr>
              <a:t>preprocessDataset</a:t>
            </a:r>
            <a:r>
              <a:rPr lang="en-IN" sz="700" b="1" dirty="0">
                <a:solidFill>
                  <a:schemeClr val="tx2"/>
                </a:solidFill>
                <a:effectLst/>
                <a:latin typeface="Söhne"/>
              </a:rPr>
              <a:t>():</a:t>
            </a:r>
          </a:p>
          <a:p>
            <a:r>
              <a:rPr lang="en-IN" sz="700" b="1" dirty="0">
                <a:solidFill>
                  <a:schemeClr val="tx2"/>
                </a:solidFill>
                <a:effectLst/>
                <a:latin typeface="Söhne"/>
              </a:rPr>
              <a:t>    global X, Y</a:t>
            </a:r>
          </a:p>
          <a:p>
            <a:r>
              <a:rPr lang="en-IN" sz="700" b="1" dirty="0">
                <a:solidFill>
                  <a:schemeClr val="tx2"/>
                </a:solidFill>
                <a:effectLst/>
                <a:latin typeface="Söhne"/>
              </a:rPr>
              <a:t>    global </a:t>
            </a:r>
            <a:r>
              <a:rPr lang="en-IN" sz="700" b="1" dirty="0" err="1">
                <a:solidFill>
                  <a:schemeClr val="tx2"/>
                </a:solidFill>
                <a:effectLst/>
                <a:latin typeface="Söhne"/>
              </a:rPr>
              <a:t>X_train</a:t>
            </a:r>
            <a:r>
              <a:rPr lang="en-IN" sz="700" b="1" dirty="0">
                <a:solidFill>
                  <a:schemeClr val="tx2"/>
                </a:solidFill>
                <a:effectLst/>
                <a:latin typeface="Söhne"/>
              </a:rPr>
              <a:t>, </a:t>
            </a:r>
            <a:r>
              <a:rPr lang="en-IN" sz="700" b="1" dirty="0" err="1">
                <a:solidFill>
                  <a:schemeClr val="tx2"/>
                </a:solidFill>
                <a:effectLst/>
                <a:latin typeface="Söhne"/>
              </a:rPr>
              <a:t>X_test</a:t>
            </a:r>
            <a:r>
              <a:rPr lang="en-IN" sz="700" b="1" dirty="0">
                <a:solidFill>
                  <a:schemeClr val="tx2"/>
                </a:solidFill>
                <a:effectLst/>
                <a:latin typeface="Söhne"/>
              </a:rPr>
              <a:t>, </a:t>
            </a:r>
            <a:r>
              <a:rPr lang="en-IN" sz="700" b="1" dirty="0" err="1">
                <a:solidFill>
                  <a:schemeClr val="tx2"/>
                </a:solidFill>
                <a:effectLst/>
                <a:latin typeface="Söhne"/>
              </a:rPr>
              <a:t>y_train</a:t>
            </a:r>
            <a:r>
              <a:rPr lang="en-IN" sz="700" b="1" dirty="0">
                <a:solidFill>
                  <a:schemeClr val="tx2"/>
                </a:solidFill>
                <a:effectLst/>
                <a:latin typeface="Söhne"/>
              </a:rPr>
              <a:t>, </a:t>
            </a:r>
            <a:r>
              <a:rPr lang="en-IN" sz="700" b="1" dirty="0" err="1">
                <a:solidFill>
                  <a:schemeClr val="tx2"/>
                </a:solidFill>
                <a:effectLst/>
                <a:latin typeface="Söhne"/>
              </a:rPr>
              <a:t>y_test</a:t>
            </a:r>
            <a:endParaRPr lang="en-IN" sz="700" b="1" dirty="0">
              <a:solidFill>
                <a:schemeClr val="tx2"/>
              </a:solidFill>
              <a:effectLst/>
              <a:latin typeface="Söhne"/>
            </a:endParaRPr>
          </a:p>
          <a:p>
            <a:r>
              <a:rPr lang="en-IN" sz="700" b="1" dirty="0">
                <a:solidFill>
                  <a:schemeClr val="tx2"/>
                </a:solidFill>
                <a:effectLst/>
                <a:latin typeface="Söhne"/>
              </a:rPr>
              <a:t>    </a:t>
            </a:r>
            <a:r>
              <a:rPr lang="en-IN" sz="700" b="1" dirty="0" err="1">
                <a:solidFill>
                  <a:schemeClr val="tx2"/>
                </a:solidFill>
                <a:effectLst/>
                <a:latin typeface="Söhne"/>
              </a:rPr>
              <a:t>text.delete</a:t>
            </a:r>
            <a:r>
              <a:rPr lang="en-IN" sz="700" b="1" dirty="0">
                <a:solidFill>
                  <a:schemeClr val="tx2"/>
                </a:solidFill>
                <a:effectLst/>
                <a:latin typeface="Söhne"/>
              </a:rPr>
              <a:t>('1.0', END)</a:t>
            </a:r>
          </a:p>
          <a:p>
            <a:r>
              <a:rPr lang="en-IN" sz="700" b="1" dirty="0">
                <a:solidFill>
                  <a:schemeClr val="tx2"/>
                </a:solidFill>
                <a:effectLst/>
                <a:latin typeface="Söhne"/>
              </a:rPr>
              <a:t>    X = </a:t>
            </a:r>
            <a:r>
              <a:rPr lang="en-IN" sz="700" b="1" dirty="0" err="1">
                <a:solidFill>
                  <a:schemeClr val="tx2"/>
                </a:solidFill>
                <a:effectLst/>
                <a:latin typeface="Söhne"/>
              </a:rPr>
              <a:t>np.load</a:t>
            </a:r>
            <a:r>
              <a:rPr lang="en-IN" sz="700" b="1" dirty="0">
                <a:solidFill>
                  <a:schemeClr val="tx2"/>
                </a:solidFill>
                <a:effectLst/>
                <a:latin typeface="Söhne"/>
              </a:rPr>
              <a:t>('model/</a:t>
            </a:r>
            <a:r>
              <a:rPr lang="en-IN" sz="700" b="1" dirty="0" err="1">
                <a:solidFill>
                  <a:schemeClr val="tx2"/>
                </a:solidFill>
                <a:effectLst/>
                <a:latin typeface="Söhne"/>
              </a:rPr>
              <a:t>X.txt.npy</a:t>
            </a:r>
            <a:r>
              <a:rPr lang="en-IN" sz="700" b="1" dirty="0">
                <a:solidFill>
                  <a:schemeClr val="tx2"/>
                </a:solidFill>
                <a:effectLst/>
                <a:latin typeface="Söhne"/>
              </a:rPr>
              <a:t>')</a:t>
            </a:r>
          </a:p>
          <a:p>
            <a:r>
              <a:rPr lang="en-IN" sz="700" b="1" dirty="0">
                <a:solidFill>
                  <a:schemeClr val="tx2"/>
                </a:solidFill>
                <a:effectLst/>
                <a:latin typeface="Söhne"/>
              </a:rPr>
              <a:t>    Y = </a:t>
            </a:r>
            <a:r>
              <a:rPr lang="en-IN" sz="700" b="1" dirty="0" err="1">
                <a:solidFill>
                  <a:schemeClr val="tx2"/>
                </a:solidFill>
                <a:effectLst/>
                <a:latin typeface="Söhne"/>
              </a:rPr>
              <a:t>np.load</a:t>
            </a:r>
            <a:r>
              <a:rPr lang="en-IN" sz="700" b="1" dirty="0">
                <a:solidFill>
                  <a:schemeClr val="tx2"/>
                </a:solidFill>
                <a:effectLst/>
                <a:latin typeface="Söhne"/>
              </a:rPr>
              <a:t>('model/</a:t>
            </a:r>
            <a:r>
              <a:rPr lang="en-IN" sz="700" b="1" dirty="0" err="1">
                <a:solidFill>
                  <a:schemeClr val="tx2"/>
                </a:solidFill>
                <a:effectLst/>
                <a:latin typeface="Söhne"/>
              </a:rPr>
              <a:t>Y.txt.npy</a:t>
            </a:r>
            <a:r>
              <a:rPr lang="en-IN" sz="700" b="1" dirty="0">
                <a:solidFill>
                  <a:schemeClr val="tx2"/>
                </a:solidFill>
                <a:effectLst/>
                <a:latin typeface="Söhne"/>
              </a:rPr>
              <a:t>')</a:t>
            </a:r>
          </a:p>
          <a:p>
            <a:r>
              <a:rPr lang="en-IN" sz="700" b="1" dirty="0">
                <a:solidFill>
                  <a:schemeClr val="tx2"/>
                </a:solidFill>
                <a:effectLst/>
                <a:latin typeface="Söhne"/>
              </a:rPr>
              <a:t>    </a:t>
            </a:r>
            <a:r>
              <a:rPr lang="en-IN" sz="700" b="1" dirty="0" err="1">
                <a:solidFill>
                  <a:schemeClr val="tx2"/>
                </a:solidFill>
                <a:effectLst/>
                <a:latin typeface="Söhne"/>
              </a:rPr>
              <a:t>text.insert</a:t>
            </a:r>
            <a:r>
              <a:rPr lang="en-IN" sz="700" b="1" dirty="0">
                <a:solidFill>
                  <a:schemeClr val="tx2"/>
                </a:solidFill>
                <a:effectLst/>
                <a:latin typeface="Söhne"/>
              </a:rPr>
              <a:t>(</a:t>
            </a:r>
            <a:r>
              <a:rPr lang="en-IN" sz="700" b="1" dirty="0" err="1">
                <a:solidFill>
                  <a:schemeClr val="tx2"/>
                </a:solidFill>
                <a:effectLst/>
                <a:latin typeface="Söhne"/>
              </a:rPr>
              <a:t>END,"Total</a:t>
            </a:r>
            <a:r>
              <a:rPr lang="en-IN" sz="700" b="1" dirty="0">
                <a:solidFill>
                  <a:schemeClr val="tx2"/>
                </a:solidFill>
                <a:effectLst/>
                <a:latin typeface="Söhne"/>
              </a:rPr>
              <a:t> images found in dataset : "+str(</a:t>
            </a:r>
            <a:r>
              <a:rPr lang="en-IN" sz="700" b="1" dirty="0" err="1">
                <a:solidFill>
                  <a:schemeClr val="tx2"/>
                </a:solidFill>
                <a:effectLst/>
                <a:latin typeface="Söhne"/>
              </a:rPr>
              <a:t>X.shape</a:t>
            </a:r>
            <a:r>
              <a:rPr lang="en-IN" sz="700" b="1" dirty="0">
                <a:solidFill>
                  <a:schemeClr val="tx2"/>
                </a:solidFill>
                <a:effectLst/>
                <a:latin typeface="Söhne"/>
              </a:rPr>
              <a:t>[0])+"\n\n")</a:t>
            </a:r>
          </a:p>
          <a:p>
            <a:r>
              <a:rPr lang="en-IN" sz="700" b="1" dirty="0">
                <a:solidFill>
                  <a:schemeClr val="tx2"/>
                </a:solidFill>
                <a:effectLst/>
                <a:latin typeface="Söhne"/>
              </a:rPr>
              <a:t>    X = </a:t>
            </a:r>
            <a:r>
              <a:rPr lang="en-IN" sz="700" b="1" dirty="0" err="1">
                <a:solidFill>
                  <a:schemeClr val="tx2"/>
                </a:solidFill>
                <a:effectLst/>
                <a:latin typeface="Söhne"/>
              </a:rPr>
              <a:t>X.astype</a:t>
            </a:r>
            <a:r>
              <a:rPr lang="en-IN" sz="700" b="1" dirty="0">
                <a:solidFill>
                  <a:schemeClr val="tx2"/>
                </a:solidFill>
                <a:effectLst/>
                <a:latin typeface="Söhne"/>
              </a:rPr>
              <a:t>('float32')</a:t>
            </a:r>
          </a:p>
          <a:p>
            <a:r>
              <a:rPr lang="en-IN" sz="700" b="1" dirty="0">
                <a:solidFill>
                  <a:schemeClr val="tx2"/>
                </a:solidFill>
                <a:effectLst/>
                <a:latin typeface="Söhne"/>
              </a:rPr>
              <a:t>    X = X/255</a:t>
            </a:r>
          </a:p>
          <a:p>
            <a:r>
              <a:rPr lang="en-IN" sz="700" b="1" dirty="0">
                <a:solidFill>
                  <a:schemeClr val="tx2"/>
                </a:solidFill>
                <a:effectLst/>
                <a:latin typeface="Söhne"/>
              </a:rPr>
              <a:t>    indices = </a:t>
            </a:r>
            <a:r>
              <a:rPr lang="en-IN" sz="700" b="1" dirty="0" err="1">
                <a:solidFill>
                  <a:schemeClr val="tx2"/>
                </a:solidFill>
                <a:effectLst/>
                <a:latin typeface="Söhne"/>
              </a:rPr>
              <a:t>np.arange</a:t>
            </a:r>
            <a:r>
              <a:rPr lang="en-IN" sz="700" b="1" dirty="0">
                <a:solidFill>
                  <a:schemeClr val="tx2"/>
                </a:solidFill>
                <a:effectLst/>
                <a:latin typeface="Söhne"/>
              </a:rPr>
              <a:t>(</a:t>
            </a:r>
            <a:r>
              <a:rPr lang="en-IN" sz="700" b="1" dirty="0" err="1">
                <a:solidFill>
                  <a:schemeClr val="tx2"/>
                </a:solidFill>
                <a:effectLst/>
                <a:latin typeface="Söhne"/>
              </a:rPr>
              <a:t>X.shape</a:t>
            </a:r>
            <a:r>
              <a:rPr lang="en-IN" sz="700" b="1" dirty="0">
                <a:solidFill>
                  <a:schemeClr val="tx2"/>
                </a:solidFill>
                <a:effectLst/>
                <a:latin typeface="Söhne"/>
              </a:rPr>
              <a:t>[0])</a:t>
            </a:r>
          </a:p>
          <a:p>
            <a:r>
              <a:rPr lang="en-IN" sz="700" b="1" dirty="0">
                <a:solidFill>
                  <a:schemeClr val="tx2"/>
                </a:solidFill>
                <a:effectLst/>
                <a:latin typeface="Söhne"/>
              </a:rPr>
              <a:t>    </a:t>
            </a:r>
            <a:r>
              <a:rPr lang="en-IN" sz="700" b="1" dirty="0" err="1">
                <a:solidFill>
                  <a:schemeClr val="tx2"/>
                </a:solidFill>
                <a:effectLst/>
                <a:latin typeface="Söhne"/>
              </a:rPr>
              <a:t>np.random.shuffle</a:t>
            </a:r>
            <a:r>
              <a:rPr lang="en-IN" sz="700" b="1" dirty="0">
                <a:solidFill>
                  <a:schemeClr val="tx2"/>
                </a:solidFill>
                <a:effectLst/>
                <a:latin typeface="Söhne"/>
              </a:rPr>
              <a:t>(indices)</a:t>
            </a:r>
          </a:p>
          <a:p>
            <a:r>
              <a:rPr lang="en-IN" sz="700" b="1" dirty="0">
                <a:solidFill>
                  <a:schemeClr val="tx2"/>
                </a:solidFill>
                <a:effectLst/>
                <a:latin typeface="Söhne"/>
              </a:rPr>
              <a:t>    X = X[indices]</a:t>
            </a:r>
          </a:p>
          <a:p>
            <a:r>
              <a:rPr lang="en-IN" sz="700" b="1" dirty="0">
                <a:solidFill>
                  <a:schemeClr val="tx2"/>
                </a:solidFill>
                <a:effectLst/>
                <a:latin typeface="Söhne"/>
              </a:rPr>
              <a:t>    Y = Y[indices]</a:t>
            </a:r>
          </a:p>
          <a:p>
            <a:r>
              <a:rPr lang="en-IN" sz="700" b="1" dirty="0">
                <a:solidFill>
                  <a:schemeClr val="tx2"/>
                </a:solidFill>
                <a:effectLst/>
                <a:latin typeface="Söhne"/>
              </a:rPr>
              <a:t>    test = X[10]</a:t>
            </a:r>
          </a:p>
          <a:p>
            <a:r>
              <a:rPr lang="en-IN" sz="700" b="1" dirty="0">
                <a:solidFill>
                  <a:schemeClr val="tx2"/>
                </a:solidFill>
                <a:effectLst/>
                <a:latin typeface="Söhne"/>
              </a:rPr>
              <a:t>    test = cv2.resize(test,(100,100))</a:t>
            </a:r>
          </a:p>
          <a:p>
            <a:r>
              <a:rPr lang="en-IN" sz="700" b="1" dirty="0">
                <a:solidFill>
                  <a:schemeClr val="tx2"/>
                </a:solidFill>
                <a:effectLst/>
                <a:latin typeface="Söhne"/>
              </a:rPr>
              <a:t>    cv2.imshow("Sample Processed </a:t>
            </a:r>
            <a:r>
              <a:rPr lang="en-IN" sz="700" b="1" dirty="0" err="1">
                <a:solidFill>
                  <a:schemeClr val="tx2"/>
                </a:solidFill>
                <a:effectLst/>
                <a:latin typeface="Söhne"/>
              </a:rPr>
              <a:t>Image",test</a:t>
            </a:r>
            <a:r>
              <a:rPr lang="en-IN" sz="700" b="1" dirty="0">
                <a:solidFill>
                  <a:schemeClr val="tx2"/>
                </a:solidFill>
                <a:effectLst/>
                <a:latin typeface="Söhne"/>
              </a:rPr>
              <a:t>)</a:t>
            </a:r>
          </a:p>
          <a:p>
            <a:r>
              <a:rPr lang="en-IN" sz="700" b="1" dirty="0">
                <a:solidFill>
                  <a:schemeClr val="tx2"/>
                </a:solidFill>
                <a:effectLst/>
                <a:latin typeface="Söhne"/>
              </a:rPr>
              <a:t>    cv2.waitKey(0)</a:t>
            </a:r>
          </a:p>
          <a:p>
            <a:br>
              <a:rPr lang="en-IN" sz="700" b="1" dirty="0">
                <a:solidFill>
                  <a:schemeClr val="tx2"/>
                </a:solidFill>
                <a:effectLst/>
                <a:latin typeface="Söhne"/>
              </a:rPr>
            </a:br>
            <a:r>
              <a:rPr lang="en-IN" sz="700" b="1" dirty="0">
                <a:solidFill>
                  <a:schemeClr val="tx2"/>
                </a:solidFill>
                <a:effectLst/>
                <a:latin typeface="Söhne"/>
              </a:rPr>
              <a:t>def </a:t>
            </a:r>
            <a:r>
              <a:rPr lang="en-IN" sz="700" b="1" dirty="0" err="1">
                <a:solidFill>
                  <a:schemeClr val="tx2"/>
                </a:solidFill>
                <a:effectLst/>
                <a:latin typeface="Söhne"/>
              </a:rPr>
              <a:t>getMetrics</a:t>
            </a:r>
            <a:r>
              <a:rPr lang="en-IN" sz="700" b="1" dirty="0">
                <a:solidFill>
                  <a:schemeClr val="tx2"/>
                </a:solidFill>
                <a:effectLst/>
                <a:latin typeface="Söhne"/>
              </a:rPr>
              <a:t>(predict, </a:t>
            </a:r>
            <a:r>
              <a:rPr lang="en-IN" sz="700" b="1" dirty="0" err="1">
                <a:solidFill>
                  <a:schemeClr val="tx2"/>
                </a:solidFill>
                <a:effectLst/>
                <a:latin typeface="Söhne"/>
              </a:rPr>
              <a:t>testY</a:t>
            </a:r>
            <a:r>
              <a:rPr lang="en-IN" sz="700" b="1" dirty="0">
                <a:solidFill>
                  <a:schemeClr val="tx2"/>
                </a:solidFill>
                <a:effectLst/>
                <a:latin typeface="Söhne"/>
              </a:rPr>
              <a:t>, algorithm):</a:t>
            </a:r>
          </a:p>
          <a:p>
            <a:r>
              <a:rPr lang="en-IN" sz="700" b="1" dirty="0">
                <a:solidFill>
                  <a:schemeClr val="tx2"/>
                </a:solidFill>
                <a:effectLst/>
                <a:latin typeface="Söhne"/>
              </a:rPr>
              <a:t>    p = </a:t>
            </a:r>
            <a:r>
              <a:rPr lang="en-IN" sz="700" b="1" dirty="0" err="1">
                <a:solidFill>
                  <a:schemeClr val="tx2"/>
                </a:solidFill>
                <a:effectLst/>
                <a:latin typeface="Söhne"/>
              </a:rPr>
              <a:t>precision_score</a:t>
            </a:r>
            <a:r>
              <a:rPr lang="en-IN" sz="700" b="1" dirty="0">
                <a:solidFill>
                  <a:schemeClr val="tx2"/>
                </a:solidFill>
                <a:effectLst/>
                <a:latin typeface="Söhne"/>
              </a:rPr>
              <a:t>(</a:t>
            </a:r>
            <a:r>
              <a:rPr lang="en-IN" sz="700" b="1" dirty="0" err="1">
                <a:solidFill>
                  <a:schemeClr val="tx2"/>
                </a:solidFill>
                <a:effectLst/>
                <a:latin typeface="Söhne"/>
              </a:rPr>
              <a:t>testY</a:t>
            </a:r>
            <a:r>
              <a:rPr lang="en-IN" sz="700" b="1" dirty="0">
                <a:solidFill>
                  <a:schemeClr val="tx2"/>
                </a:solidFill>
                <a:effectLst/>
                <a:latin typeface="Söhne"/>
              </a:rPr>
              <a:t>, </a:t>
            </a:r>
            <a:r>
              <a:rPr lang="en-IN" sz="700" b="1" dirty="0" err="1">
                <a:solidFill>
                  <a:schemeClr val="tx2"/>
                </a:solidFill>
                <a:effectLst/>
                <a:latin typeface="Söhne"/>
              </a:rPr>
              <a:t>predict,average</a:t>
            </a:r>
            <a:r>
              <a:rPr lang="en-IN" sz="700" b="1" dirty="0">
                <a:solidFill>
                  <a:schemeClr val="tx2"/>
                </a:solidFill>
                <a:effectLst/>
                <a:latin typeface="Söhne"/>
              </a:rPr>
              <a:t>='macro') * 100</a:t>
            </a:r>
          </a:p>
          <a:p>
            <a:r>
              <a:rPr lang="en-IN" sz="700" b="1" dirty="0">
                <a:solidFill>
                  <a:schemeClr val="tx2"/>
                </a:solidFill>
                <a:effectLst/>
                <a:latin typeface="Söhne"/>
              </a:rPr>
              <a:t>    r = </a:t>
            </a:r>
            <a:r>
              <a:rPr lang="en-IN" sz="700" b="1" dirty="0" err="1">
                <a:solidFill>
                  <a:schemeClr val="tx2"/>
                </a:solidFill>
                <a:effectLst/>
                <a:latin typeface="Söhne"/>
              </a:rPr>
              <a:t>recall_score</a:t>
            </a:r>
            <a:r>
              <a:rPr lang="en-IN" sz="700" b="1" dirty="0">
                <a:solidFill>
                  <a:schemeClr val="tx2"/>
                </a:solidFill>
                <a:effectLst/>
                <a:latin typeface="Söhne"/>
              </a:rPr>
              <a:t>(</a:t>
            </a:r>
            <a:r>
              <a:rPr lang="en-IN" sz="700" b="1" dirty="0" err="1">
                <a:solidFill>
                  <a:schemeClr val="tx2"/>
                </a:solidFill>
                <a:effectLst/>
                <a:latin typeface="Söhne"/>
              </a:rPr>
              <a:t>testY</a:t>
            </a:r>
            <a:r>
              <a:rPr lang="en-IN" sz="700" b="1" dirty="0">
                <a:solidFill>
                  <a:schemeClr val="tx2"/>
                </a:solidFill>
                <a:effectLst/>
                <a:latin typeface="Söhne"/>
              </a:rPr>
              <a:t>, </a:t>
            </a:r>
            <a:r>
              <a:rPr lang="en-IN" sz="700" b="1" dirty="0" err="1">
                <a:solidFill>
                  <a:schemeClr val="tx2"/>
                </a:solidFill>
                <a:effectLst/>
                <a:latin typeface="Söhne"/>
              </a:rPr>
              <a:t>predict,average</a:t>
            </a:r>
            <a:r>
              <a:rPr lang="en-IN" sz="700" b="1" dirty="0">
                <a:solidFill>
                  <a:schemeClr val="tx2"/>
                </a:solidFill>
                <a:effectLst/>
                <a:latin typeface="Söhne"/>
              </a:rPr>
              <a:t>='macro') * 100</a:t>
            </a:r>
          </a:p>
          <a:p>
            <a:r>
              <a:rPr lang="en-IN" sz="700" b="1" dirty="0">
                <a:solidFill>
                  <a:schemeClr val="tx2"/>
                </a:solidFill>
                <a:effectLst/>
                <a:latin typeface="Söhne"/>
              </a:rPr>
              <a:t>    f = f1_score(</a:t>
            </a:r>
            <a:r>
              <a:rPr lang="en-IN" sz="700" b="1" dirty="0" err="1">
                <a:solidFill>
                  <a:schemeClr val="tx2"/>
                </a:solidFill>
                <a:effectLst/>
                <a:latin typeface="Söhne"/>
              </a:rPr>
              <a:t>testY</a:t>
            </a:r>
            <a:r>
              <a:rPr lang="en-IN" sz="700" b="1" dirty="0">
                <a:solidFill>
                  <a:schemeClr val="tx2"/>
                </a:solidFill>
                <a:effectLst/>
                <a:latin typeface="Söhne"/>
              </a:rPr>
              <a:t>, </a:t>
            </a:r>
            <a:r>
              <a:rPr lang="en-IN" sz="700" b="1" dirty="0" err="1">
                <a:solidFill>
                  <a:schemeClr val="tx2"/>
                </a:solidFill>
                <a:effectLst/>
                <a:latin typeface="Söhne"/>
              </a:rPr>
              <a:t>predict,average</a:t>
            </a:r>
            <a:r>
              <a:rPr lang="en-IN" sz="700" b="1" dirty="0">
                <a:solidFill>
                  <a:schemeClr val="tx2"/>
                </a:solidFill>
                <a:effectLst/>
                <a:latin typeface="Söhne"/>
              </a:rPr>
              <a:t>='macro') * 100</a:t>
            </a:r>
          </a:p>
          <a:p>
            <a:r>
              <a:rPr lang="en-IN" sz="700" b="1" dirty="0">
                <a:solidFill>
                  <a:schemeClr val="tx2"/>
                </a:solidFill>
                <a:effectLst/>
                <a:latin typeface="Söhne"/>
              </a:rPr>
              <a:t>    a = </a:t>
            </a:r>
            <a:r>
              <a:rPr lang="en-IN" sz="700" b="1" dirty="0" err="1">
                <a:solidFill>
                  <a:schemeClr val="tx2"/>
                </a:solidFill>
                <a:effectLst/>
                <a:latin typeface="Söhne"/>
              </a:rPr>
              <a:t>accuracy_score</a:t>
            </a:r>
            <a:r>
              <a:rPr lang="en-IN" sz="700" b="1" dirty="0">
                <a:solidFill>
                  <a:schemeClr val="tx2"/>
                </a:solidFill>
                <a:effectLst/>
                <a:latin typeface="Söhne"/>
              </a:rPr>
              <a:t>(</a:t>
            </a:r>
            <a:r>
              <a:rPr lang="en-IN" sz="700" b="1" dirty="0" err="1">
                <a:solidFill>
                  <a:schemeClr val="tx2"/>
                </a:solidFill>
                <a:effectLst/>
                <a:latin typeface="Söhne"/>
              </a:rPr>
              <a:t>testY,predict</a:t>
            </a:r>
            <a:r>
              <a:rPr lang="en-IN" sz="700" b="1" dirty="0">
                <a:solidFill>
                  <a:schemeClr val="tx2"/>
                </a:solidFill>
                <a:effectLst/>
                <a:latin typeface="Söhne"/>
              </a:rPr>
              <a:t>)*100</a:t>
            </a:r>
          </a:p>
          <a:p>
            <a:r>
              <a:rPr lang="en-IN" sz="700" b="1" dirty="0">
                <a:solidFill>
                  <a:schemeClr val="tx2"/>
                </a:solidFill>
                <a:effectLst/>
                <a:latin typeface="Söhne"/>
              </a:rPr>
              <a:t>    </a:t>
            </a:r>
            <a:r>
              <a:rPr lang="en-IN" sz="700" b="1" dirty="0" err="1">
                <a:solidFill>
                  <a:schemeClr val="tx2"/>
                </a:solidFill>
                <a:effectLst/>
                <a:latin typeface="Söhne"/>
              </a:rPr>
              <a:t>accuracy.append</a:t>
            </a:r>
            <a:r>
              <a:rPr lang="en-IN" sz="700" b="1" dirty="0">
                <a:solidFill>
                  <a:schemeClr val="tx2"/>
                </a:solidFill>
                <a:effectLst/>
                <a:latin typeface="Söhne"/>
              </a:rPr>
              <a:t>(a)</a:t>
            </a:r>
          </a:p>
          <a:p>
            <a:r>
              <a:rPr lang="en-IN" sz="700" b="1" dirty="0">
                <a:solidFill>
                  <a:schemeClr val="tx2"/>
                </a:solidFill>
                <a:effectLst/>
                <a:latin typeface="Söhne"/>
              </a:rPr>
              <a:t>    </a:t>
            </a:r>
            <a:r>
              <a:rPr lang="en-IN" sz="700" b="1" dirty="0" err="1">
                <a:solidFill>
                  <a:schemeClr val="tx2"/>
                </a:solidFill>
                <a:effectLst/>
                <a:latin typeface="Söhne"/>
              </a:rPr>
              <a:t>precision.append</a:t>
            </a:r>
            <a:r>
              <a:rPr lang="en-IN" sz="700" b="1" dirty="0">
                <a:solidFill>
                  <a:schemeClr val="tx2"/>
                </a:solidFill>
                <a:effectLst/>
                <a:latin typeface="Söhne"/>
              </a:rPr>
              <a:t>(p)</a:t>
            </a:r>
          </a:p>
          <a:p>
            <a:r>
              <a:rPr lang="en-IN" sz="700" b="1" dirty="0">
                <a:solidFill>
                  <a:schemeClr val="tx2"/>
                </a:solidFill>
                <a:effectLst/>
                <a:latin typeface="Söhne"/>
              </a:rPr>
              <a:t>    </a:t>
            </a:r>
            <a:r>
              <a:rPr lang="en-IN" sz="700" b="1" dirty="0" err="1">
                <a:solidFill>
                  <a:schemeClr val="tx2"/>
                </a:solidFill>
                <a:effectLst/>
                <a:latin typeface="Söhne"/>
              </a:rPr>
              <a:t>recall.append</a:t>
            </a:r>
            <a:r>
              <a:rPr lang="en-IN" sz="700" b="1" dirty="0">
                <a:solidFill>
                  <a:schemeClr val="tx2"/>
                </a:solidFill>
                <a:effectLst/>
                <a:latin typeface="Söhne"/>
              </a:rPr>
              <a:t>(r)</a:t>
            </a:r>
          </a:p>
          <a:p>
            <a:r>
              <a:rPr lang="en-IN" sz="700" b="1" dirty="0">
                <a:solidFill>
                  <a:schemeClr val="tx2"/>
                </a:solidFill>
                <a:effectLst/>
                <a:latin typeface="Söhne"/>
              </a:rPr>
              <a:t>    </a:t>
            </a:r>
            <a:r>
              <a:rPr lang="en-IN" sz="700" b="1" dirty="0" err="1">
                <a:solidFill>
                  <a:schemeClr val="tx2"/>
                </a:solidFill>
                <a:effectLst/>
                <a:latin typeface="Söhne"/>
              </a:rPr>
              <a:t>fscore.append</a:t>
            </a:r>
            <a:r>
              <a:rPr lang="en-IN" sz="700" b="1" dirty="0">
                <a:solidFill>
                  <a:schemeClr val="tx2"/>
                </a:solidFill>
                <a:effectLst/>
                <a:latin typeface="Söhne"/>
              </a:rPr>
              <a:t>(f)</a:t>
            </a:r>
          </a:p>
          <a:p>
            <a:r>
              <a:rPr lang="en-IN" sz="700" b="1" dirty="0">
                <a:solidFill>
                  <a:schemeClr val="tx2"/>
                </a:solidFill>
                <a:effectLst/>
                <a:latin typeface="Söhne"/>
              </a:rPr>
              <a:t>    </a:t>
            </a:r>
            <a:r>
              <a:rPr lang="en-IN" sz="700" b="1" dirty="0" err="1">
                <a:solidFill>
                  <a:schemeClr val="tx2"/>
                </a:solidFill>
                <a:effectLst/>
                <a:latin typeface="Söhne"/>
              </a:rPr>
              <a:t>text.insert</a:t>
            </a:r>
            <a:r>
              <a:rPr lang="en-IN" sz="700" b="1" dirty="0">
                <a:solidFill>
                  <a:schemeClr val="tx2"/>
                </a:solidFill>
                <a:effectLst/>
                <a:latin typeface="Söhne"/>
              </a:rPr>
              <a:t>(</a:t>
            </a:r>
            <a:r>
              <a:rPr lang="en-IN" sz="700" b="1" dirty="0" err="1">
                <a:solidFill>
                  <a:schemeClr val="tx2"/>
                </a:solidFill>
                <a:effectLst/>
                <a:latin typeface="Söhne"/>
              </a:rPr>
              <a:t>END,algorithm</a:t>
            </a:r>
            <a:r>
              <a:rPr lang="en-IN" sz="700" b="1" dirty="0">
                <a:solidFill>
                  <a:schemeClr val="tx2"/>
                </a:solidFill>
                <a:effectLst/>
                <a:latin typeface="Söhne"/>
              </a:rPr>
              <a:t>+" Precision : "+str(p)+"\n")</a:t>
            </a:r>
          </a:p>
          <a:p>
            <a:r>
              <a:rPr lang="en-IN" sz="700" b="1" dirty="0">
                <a:solidFill>
                  <a:schemeClr val="tx2"/>
                </a:solidFill>
                <a:effectLst/>
                <a:latin typeface="Söhne"/>
              </a:rPr>
              <a:t>    </a:t>
            </a:r>
            <a:r>
              <a:rPr lang="en-IN" sz="700" b="1" dirty="0" err="1">
                <a:solidFill>
                  <a:schemeClr val="tx2"/>
                </a:solidFill>
                <a:effectLst/>
                <a:latin typeface="Söhne"/>
              </a:rPr>
              <a:t>text.insert</a:t>
            </a:r>
            <a:r>
              <a:rPr lang="en-IN" sz="700" b="1" dirty="0">
                <a:solidFill>
                  <a:schemeClr val="tx2"/>
                </a:solidFill>
                <a:effectLst/>
                <a:latin typeface="Söhne"/>
              </a:rPr>
              <a:t>(</a:t>
            </a:r>
            <a:r>
              <a:rPr lang="en-IN" sz="700" b="1" dirty="0" err="1">
                <a:solidFill>
                  <a:schemeClr val="tx2"/>
                </a:solidFill>
                <a:effectLst/>
                <a:latin typeface="Söhne"/>
              </a:rPr>
              <a:t>END,algorithm</a:t>
            </a:r>
            <a:r>
              <a:rPr lang="en-IN" sz="700" b="1" dirty="0">
                <a:solidFill>
                  <a:schemeClr val="tx2"/>
                </a:solidFill>
                <a:effectLst/>
                <a:latin typeface="Söhne"/>
              </a:rPr>
              <a:t>+" Recall    : "+str(r)+"\n")</a:t>
            </a:r>
          </a:p>
          <a:p>
            <a:r>
              <a:rPr lang="en-IN" sz="700" b="1" dirty="0">
                <a:solidFill>
                  <a:schemeClr val="tx2"/>
                </a:solidFill>
                <a:effectLst/>
                <a:latin typeface="Söhne"/>
              </a:rPr>
              <a:t>    </a:t>
            </a:r>
            <a:r>
              <a:rPr lang="en-IN" sz="700" b="1" dirty="0" err="1">
                <a:solidFill>
                  <a:schemeClr val="tx2"/>
                </a:solidFill>
                <a:effectLst/>
                <a:latin typeface="Söhne"/>
              </a:rPr>
              <a:t>text.insert</a:t>
            </a:r>
            <a:r>
              <a:rPr lang="en-IN" sz="700" b="1" dirty="0">
                <a:solidFill>
                  <a:schemeClr val="tx2"/>
                </a:solidFill>
                <a:effectLst/>
                <a:latin typeface="Söhne"/>
              </a:rPr>
              <a:t>(</a:t>
            </a:r>
            <a:r>
              <a:rPr lang="en-IN" sz="700" b="1" dirty="0" err="1">
                <a:solidFill>
                  <a:schemeClr val="tx2"/>
                </a:solidFill>
                <a:effectLst/>
                <a:latin typeface="Söhne"/>
              </a:rPr>
              <a:t>END,algorithm</a:t>
            </a:r>
            <a:r>
              <a:rPr lang="en-IN" sz="700" b="1" dirty="0">
                <a:solidFill>
                  <a:schemeClr val="tx2"/>
                </a:solidFill>
                <a:effectLst/>
                <a:latin typeface="Söhne"/>
              </a:rPr>
              <a:t>+" </a:t>
            </a:r>
            <a:r>
              <a:rPr lang="en-IN" sz="700" b="1" dirty="0" err="1">
                <a:solidFill>
                  <a:schemeClr val="tx2"/>
                </a:solidFill>
                <a:effectLst/>
                <a:latin typeface="Söhne"/>
              </a:rPr>
              <a:t>FScore</a:t>
            </a:r>
            <a:r>
              <a:rPr lang="en-IN" sz="700" b="1" dirty="0">
                <a:solidFill>
                  <a:schemeClr val="tx2"/>
                </a:solidFill>
                <a:effectLst/>
                <a:latin typeface="Söhne"/>
              </a:rPr>
              <a:t>    : "+str(f)+"\n")</a:t>
            </a:r>
          </a:p>
          <a:p>
            <a:r>
              <a:rPr lang="en-IN" sz="700" b="1" dirty="0">
                <a:solidFill>
                  <a:schemeClr val="tx2"/>
                </a:solidFill>
                <a:effectLst/>
                <a:latin typeface="Söhne"/>
              </a:rPr>
              <a:t>    </a:t>
            </a:r>
            <a:r>
              <a:rPr lang="en-IN" sz="700" b="1" dirty="0" err="1">
                <a:solidFill>
                  <a:schemeClr val="tx2"/>
                </a:solidFill>
                <a:effectLst/>
                <a:latin typeface="Söhne"/>
              </a:rPr>
              <a:t>text.insert</a:t>
            </a:r>
            <a:r>
              <a:rPr lang="en-IN" sz="700" b="1" dirty="0">
                <a:solidFill>
                  <a:schemeClr val="tx2"/>
                </a:solidFill>
                <a:effectLst/>
                <a:latin typeface="Söhne"/>
              </a:rPr>
              <a:t>(</a:t>
            </a:r>
            <a:r>
              <a:rPr lang="en-IN" sz="700" b="1" dirty="0" err="1">
                <a:solidFill>
                  <a:schemeClr val="tx2"/>
                </a:solidFill>
                <a:effectLst/>
                <a:latin typeface="Söhne"/>
              </a:rPr>
              <a:t>END,algorithm</a:t>
            </a:r>
            <a:r>
              <a:rPr lang="en-IN" sz="700" b="1" dirty="0">
                <a:solidFill>
                  <a:schemeClr val="tx2"/>
                </a:solidFill>
                <a:effectLst/>
                <a:latin typeface="Söhne"/>
              </a:rPr>
              <a:t>+" Accuracy  : "+str(a)+"\n\n")</a:t>
            </a:r>
          </a:p>
          <a:p>
            <a:br>
              <a:rPr lang="en-IN" sz="700" b="1" dirty="0">
                <a:solidFill>
                  <a:schemeClr val="tx2"/>
                </a:solidFill>
                <a:effectLst/>
                <a:latin typeface="Söhne"/>
              </a:rPr>
            </a:br>
            <a:r>
              <a:rPr lang="en-IN" sz="700" b="1" dirty="0">
                <a:solidFill>
                  <a:schemeClr val="tx2"/>
                </a:solidFill>
                <a:effectLst/>
                <a:latin typeface="Söhne"/>
              </a:rPr>
              <a:t>def </a:t>
            </a:r>
            <a:r>
              <a:rPr lang="en-IN" sz="700" b="1" dirty="0" err="1">
                <a:solidFill>
                  <a:schemeClr val="tx2"/>
                </a:solidFill>
                <a:effectLst/>
                <a:latin typeface="Söhne"/>
              </a:rPr>
              <a:t>fusionModel</a:t>
            </a:r>
            <a:r>
              <a:rPr lang="en-IN" sz="700" b="1" dirty="0">
                <a:solidFill>
                  <a:schemeClr val="tx2"/>
                </a:solidFill>
                <a:effectLst/>
                <a:latin typeface="Söhne"/>
              </a:rPr>
              <a:t>():</a:t>
            </a:r>
          </a:p>
          <a:p>
            <a:r>
              <a:rPr lang="en-IN" sz="700" b="1" dirty="0">
                <a:solidFill>
                  <a:schemeClr val="tx2"/>
                </a:solidFill>
                <a:effectLst/>
                <a:latin typeface="Söhne"/>
              </a:rPr>
              <a:t>    global accuracy, precision, recall, </a:t>
            </a:r>
            <a:r>
              <a:rPr lang="en-IN" sz="700" b="1" dirty="0" err="1">
                <a:solidFill>
                  <a:schemeClr val="tx2"/>
                </a:solidFill>
                <a:effectLst/>
                <a:latin typeface="Söhne"/>
              </a:rPr>
              <a:t>fscore</a:t>
            </a:r>
            <a:r>
              <a:rPr lang="en-IN" sz="700" b="1" dirty="0">
                <a:solidFill>
                  <a:schemeClr val="tx2"/>
                </a:solidFill>
                <a:effectLst/>
                <a:latin typeface="Söhne"/>
              </a:rPr>
              <a:t>, </a:t>
            </a:r>
            <a:r>
              <a:rPr lang="en-IN" sz="700" b="1" dirty="0" err="1">
                <a:solidFill>
                  <a:schemeClr val="tx2"/>
                </a:solidFill>
                <a:effectLst/>
                <a:latin typeface="Söhne"/>
              </a:rPr>
              <a:t>fine_features</a:t>
            </a:r>
            <a:endParaRPr lang="en-IN" sz="700" b="1" dirty="0">
              <a:solidFill>
                <a:schemeClr val="tx2"/>
              </a:solidFill>
              <a:effectLst/>
              <a:latin typeface="Söhne"/>
            </a:endParaRPr>
          </a:p>
          <a:p>
            <a:r>
              <a:rPr lang="en-IN" sz="700" b="1" dirty="0">
                <a:solidFill>
                  <a:schemeClr val="tx2"/>
                </a:solidFill>
                <a:effectLst/>
                <a:latin typeface="Söhne"/>
              </a:rPr>
              <a:t>    global </a:t>
            </a:r>
            <a:r>
              <a:rPr lang="en-IN" sz="700" b="1" dirty="0" err="1">
                <a:solidFill>
                  <a:schemeClr val="tx2"/>
                </a:solidFill>
                <a:effectLst/>
                <a:latin typeface="Söhne"/>
              </a:rPr>
              <a:t>squeezenet</a:t>
            </a:r>
            <a:r>
              <a:rPr lang="en-IN" sz="700" b="1" dirty="0">
                <a:solidFill>
                  <a:schemeClr val="tx2"/>
                </a:solidFill>
                <a:effectLst/>
                <a:latin typeface="Söhne"/>
              </a:rPr>
              <a:t>, </a:t>
            </a:r>
            <a:r>
              <a:rPr lang="en-IN" sz="700" b="1" dirty="0" err="1">
                <a:solidFill>
                  <a:schemeClr val="tx2"/>
                </a:solidFill>
                <a:effectLst/>
                <a:latin typeface="Söhne"/>
              </a:rPr>
              <a:t>shufflenet</a:t>
            </a:r>
            <a:r>
              <a:rPr lang="en-IN" sz="700" b="1" dirty="0">
                <a:solidFill>
                  <a:schemeClr val="tx2"/>
                </a:solidFill>
                <a:effectLst/>
                <a:latin typeface="Söhne"/>
              </a:rPr>
              <a:t>, </a:t>
            </a:r>
            <a:r>
              <a:rPr lang="en-IN" sz="700" b="1" dirty="0" err="1">
                <a:solidFill>
                  <a:schemeClr val="tx2"/>
                </a:solidFill>
                <a:effectLst/>
                <a:latin typeface="Söhne"/>
              </a:rPr>
              <a:t>mobilenet</a:t>
            </a:r>
            <a:endParaRPr lang="en-IN" sz="700" b="1" dirty="0">
              <a:solidFill>
                <a:schemeClr val="tx2"/>
              </a:solidFill>
              <a:effectLst/>
              <a:latin typeface="Söhne"/>
            </a:endParaRPr>
          </a:p>
          <a:p>
            <a:r>
              <a:rPr lang="en-IN" sz="700" b="1" dirty="0">
                <a:solidFill>
                  <a:schemeClr val="tx2"/>
                </a:solidFill>
                <a:effectLst/>
                <a:latin typeface="Söhne"/>
              </a:rPr>
              <a:t>    global </a:t>
            </a:r>
            <a:r>
              <a:rPr lang="en-IN" sz="700" b="1" dirty="0" err="1">
                <a:solidFill>
                  <a:schemeClr val="tx2"/>
                </a:solidFill>
                <a:effectLst/>
                <a:latin typeface="Söhne"/>
              </a:rPr>
              <a:t>X_train</a:t>
            </a:r>
            <a:r>
              <a:rPr lang="en-IN" sz="700" b="1" dirty="0">
                <a:solidFill>
                  <a:schemeClr val="tx2"/>
                </a:solidFill>
                <a:effectLst/>
                <a:latin typeface="Söhne"/>
              </a:rPr>
              <a:t>, </a:t>
            </a:r>
            <a:r>
              <a:rPr lang="en-IN" sz="700" b="1" dirty="0" err="1">
                <a:solidFill>
                  <a:schemeClr val="tx2"/>
                </a:solidFill>
                <a:effectLst/>
                <a:latin typeface="Söhne"/>
              </a:rPr>
              <a:t>X_test</a:t>
            </a:r>
            <a:r>
              <a:rPr lang="en-IN" sz="700" b="1" dirty="0">
                <a:solidFill>
                  <a:schemeClr val="tx2"/>
                </a:solidFill>
                <a:effectLst/>
                <a:latin typeface="Söhne"/>
              </a:rPr>
              <a:t>, </a:t>
            </a:r>
            <a:r>
              <a:rPr lang="en-IN" sz="700" b="1" dirty="0" err="1">
                <a:solidFill>
                  <a:schemeClr val="tx2"/>
                </a:solidFill>
                <a:effectLst/>
                <a:latin typeface="Söhne"/>
              </a:rPr>
              <a:t>y_train</a:t>
            </a:r>
            <a:r>
              <a:rPr lang="en-IN" sz="700" b="1" dirty="0">
                <a:solidFill>
                  <a:schemeClr val="tx2"/>
                </a:solidFill>
                <a:effectLst/>
                <a:latin typeface="Söhne"/>
              </a:rPr>
              <a:t>, </a:t>
            </a:r>
            <a:r>
              <a:rPr lang="en-IN" sz="700" b="1" dirty="0" err="1">
                <a:solidFill>
                  <a:schemeClr val="tx2"/>
                </a:solidFill>
                <a:effectLst/>
                <a:latin typeface="Söhne"/>
              </a:rPr>
              <a:t>y_test</a:t>
            </a:r>
            <a:endParaRPr lang="en-IN" sz="700" b="1" dirty="0">
              <a:solidFill>
                <a:schemeClr val="tx2"/>
              </a:solidFill>
              <a:effectLst/>
              <a:latin typeface="Söhne"/>
            </a:endParaRPr>
          </a:p>
          <a:p>
            <a:r>
              <a:rPr lang="en-IN" sz="700" b="1" dirty="0">
                <a:solidFill>
                  <a:schemeClr val="tx2"/>
                </a:solidFill>
                <a:effectLst/>
                <a:latin typeface="Söhne"/>
              </a:rPr>
              <a:t>    accuracy = []</a:t>
            </a:r>
          </a:p>
          <a:p>
            <a:r>
              <a:rPr lang="en-IN" sz="700" b="1" dirty="0">
                <a:solidFill>
                  <a:schemeClr val="tx2"/>
                </a:solidFill>
                <a:effectLst/>
                <a:latin typeface="Söhne"/>
              </a:rPr>
              <a:t>    precision = []</a:t>
            </a:r>
          </a:p>
          <a:p>
            <a:r>
              <a:rPr lang="en-IN" sz="700" b="1" dirty="0">
                <a:solidFill>
                  <a:schemeClr val="tx2"/>
                </a:solidFill>
                <a:effectLst/>
                <a:latin typeface="Söhne"/>
              </a:rPr>
              <a:t>    recall = []</a:t>
            </a:r>
          </a:p>
          <a:p>
            <a:r>
              <a:rPr lang="en-IN" sz="700" b="1" dirty="0">
                <a:solidFill>
                  <a:schemeClr val="tx2"/>
                </a:solidFill>
                <a:effectLst/>
                <a:latin typeface="Söhne"/>
              </a:rPr>
              <a:t>    </a:t>
            </a:r>
            <a:r>
              <a:rPr lang="en-IN" sz="700" b="1" dirty="0" err="1">
                <a:solidFill>
                  <a:schemeClr val="tx2"/>
                </a:solidFill>
                <a:effectLst/>
                <a:latin typeface="Söhne"/>
              </a:rPr>
              <a:t>fscore</a:t>
            </a:r>
            <a:r>
              <a:rPr lang="en-IN" sz="700" b="1" dirty="0">
                <a:solidFill>
                  <a:schemeClr val="tx2"/>
                </a:solidFill>
                <a:effectLst/>
                <a:latin typeface="Söhne"/>
              </a:rPr>
              <a:t> = []</a:t>
            </a:r>
          </a:p>
          <a:p>
            <a:r>
              <a:rPr lang="en-IN" sz="700" b="1" dirty="0">
                <a:solidFill>
                  <a:schemeClr val="tx2"/>
                </a:solidFill>
                <a:effectLst/>
                <a:latin typeface="Söhne"/>
              </a:rPr>
              <a:t>    </a:t>
            </a:r>
            <a:r>
              <a:rPr lang="en-IN" sz="700" b="1" dirty="0" err="1">
                <a:solidFill>
                  <a:schemeClr val="tx2"/>
                </a:solidFill>
                <a:effectLst/>
                <a:latin typeface="Söhne"/>
              </a:rPr>
              <a:t>X_train</a:t>
            </a:r>
            <a:r>
              <a:rPr lang="en-IN" sz="700" b="1" dirty="0">
                <a:solidFill>
                  <a:schemeClr val="tx2"/>
                </a:solidFill>
                <a:effectLst/>
                <a:latin typeface="Söhne"/>
              </a:rPr>
              <a:t>, </a:t>
            </a:r>
            <a:r>
              <a:rPr lang="en-IN" sz="700" b="1" dirty="0" err="1">
                <a:solidFill>
                  <a:schemeClr val="tx2"/>
                </a:solidFill>
                <a:effectLst/>
                <a:latin typeface="Söhne"/>
              </a:rPr>
              <a:t>X_test</a:t>
            </a:r>
            <a:r>
              <a:rPr lang="en-IN" sz="700" b="1" dirty="0">
                <a:solidFill>
                  <a:schemeClr val="tx2"/>
                </a:solidFill>
                <a:effectLst/>
                <a:latin typeface="Söhne"/>
              </a:rPr>
              <a:t>, </a:t>
            </a:r>
            <a:r>
              <a:rPr lang="en-IN" sz="700" b="1" dirty="0" err="1">
                <a:solidFill>
                  <a:schemeClr val="tx2"/>
                </a:solidFill>
                <a:effectLst/>
                <a:latin typeface="Söhne"/>
              </a:rPr>
              <a:t>y_train</a:t>
            </a:r>
            <a:r>
              <a:rPr lang="en-IN" sz="700" b="1" dirty="0">
                <a:solidFill>
                  <a:schemeClr val="tx2"/>
                </a:solidFill>
                <a:effectLst/>
                <a:latin typeface="Söhne"/>
              </a:rPr>
              <a:t>, </a:t>
            </a:r>
            <a:r>
              <a:rPr lang="en-IN" sz="700" b="1" dirty="0" err="1">
                <a:solidFill>
                  <a:schemeClr val="tx2"/>
                </a:solidFill>
                <a:effectLst/>
                <a:latin typeface="Söhne"/>
              </a:rPr>
              <a:t>y_test</a:t>
            </a:r>
            <a:r>
              <a:rPr lang="en-IN" sz="700" b="1" dirty="0">
                <a:solidFill>
                  <a:schemeClr val="tx2"/>
                </a:solidFill>
                <a:effectLst/>
                <a:latin typeface="Söhne"/>
              </a:rPr>
              <a:t> = </a:t>
            </a:r>
            <a:r>
              <a:rPr lang="en-IN" sz="700" b="1" dirty="0" err="1">
                <a:solidFill>
                  <a:schemeClr val="tx2"/>
                </a:solidFill>
                <a:effectLst/>
                <a:latin typeface="Söhne"/>
              </a:rPr>
              <a:t>train_test_split</a:t>
            </a:r>
            <a:r>
              <a:rPr lang="en-IN" sz="700" b="1" dirty="0">
                <a:solidFill>
                  <a:schemeClr val="tx2"/>
                </a:solidFill>
                <a:effectLst/>
                <a:latin typeface="Söhne"/>
              </a:rPr>
              <a:t>(X, Y, </a:t>
            </a:r>
            <a:r>
              <a:rPr lang="en-IN" sz="700" b="1" dirty="0" err="1">
                <a:solidFill>
                  <a:schemeClr val="tx2"/>
                </a:solidFill>
                <a:effectLst/>
                <a:latin typeface="Söhne"/>
              </a:rPr>
              <a:t>test_size</a:t>
            </a:r>
            <a:r>
              <a:rPr lang="en-IN" sz="700" b="1" dirty="0">
                <a:solidFill>
                  <a:schemeClr val="tx2"/>
                </a:solidFill>
                <a:effectLst/>
                <a:latin typeface="Söhne"/>
              </a:rPr>
              <a:t>=0.2)</a:t>
            </a:r>
          </a:p>
          <a:p>
            <a:r>
              <a:rPr lang="en-IN" sz="700" b="1" dirty="0">
                <a:solidFill>
                  <a:schemeClr val="tx2"/>
                </a:solidFill>
                <a:effectLst/>
                <a:latin typeface="Söhne"/>
              </a:rPr>
              <a:t>    with open('model/</a:t>
            </a:r>
            <a:r>
              <a:rPr lang="en-IN" sz="700" b="1" dirty="0" err="1">
                <a:solidFill>
                  <a:schemeClr val="tx2"/>
                </a:solidFill>
                <a:effectLst/>
                <a:latin typeface="Söhne"/>
              </a:rPr>
              <a:t>squeezenet_model.json</a:t>
            </a:r>
            <a:r>
              <a:rPr lang="en-IN" sz="700" b="1" dirty="0">
                <a:solidFill>
                  <a:schemeClr val="tx2"/>
                </a:solidFill>
                <a:effectLst/>
                <a:latin typeface="Söhne"/>
              </a:rPr>
              <a:t>', "r") as </a:t>
            </a:r>
            <a:r>
              <a:rPr lang="en-IN" sz="700" b="1" dirty="0" err="1">
                <a:solidFill>
                  <a:schemeClr val="tx2"/>
                </a:solidFill>
                <a:effectLst/>
                <a:latin typeface="Söhne"/>
              </a:rPr>
              <a:t>json_file</a:t>
            </a:r>
            <a:r>
              <a:rPr lang="en-IN" sz="700" b="1" dirty="0">
                <a:solidFill>
                  <a:schemeClr val="tx2"/>
                </a:solidFill>
                <a:effectLst/>
                <a:latin typeface="Söhne"/>
              </a:rPr>
              <a:t>:</a:t>
            </a:r>
          </a:p>
          <a:p>
            <a:r>
              <a:rPr lang="en-IN" sz="700" b="1" dirty="0">
                <a:solidFill>
                  <a:schemeClr val="tx2"/>
                </a:solidFill>
                <a:effectLst/>
                <a:latin typeface="Söhne"/>
              </a:rPr>
              <a:t>        </a:t>
            </a:r>
            <a:r>
              <a:rPr lang="en-IN" sz="700" b="1" dirty="0" err="1">
                <a:solidFill>
                  <a:schemeClr val="tx2"/>
                </a:solidFill>
                <a:effectLst/>
                <a:latin typeface="Söhne"/>
              </a:rPr>
              <a:t>loaded_model_json</a:t>
            </a:r>
            <a:r>
              <a:rPr lang="en-IN" sz="700" b="1" dirty="0">
                <a:solidFill>
                  <a:schemeClr val="tx2"/>
                </a:solidFill>
                <a:effectLst/>
                <a:latin typeface="Söhne"/>
              </a:rPr>
              <a:t> = </a:t>
            </a:r>
            <a:r>
              <a:rPr lang="en-IN" sz="700" b="1" dirty="0" err="1">
                <a:solidFill>
                  <a:schemeClr val="tx2"/>
                </a:solidFill>
                <a:effectLst/>
                <a:latin typeface="Söhne"/>
              </a:rPr>
              <a:t>json_file.read</a:t>
            </a:r>
            <a:r>
              <a:rPr lang="en-IN" sz="700" b="1" dirty="0">
                <a:solidFill>
                  <a:schemeClr val="tx2"/>
                </a:solidFill>
                <a:effectLst/>
                <a:latin typeface="Söhne"/>
              </a:rPr>
              <a:t>()</a:t>
            </a:r>
          </a:p>
          <a:p>
            <a:r>
              <a:rPr lang="en-IN" sz="700" b="1" dirty="0">
                <a:solidFill>
                  <a:schemeClr val="tx2"/>
                </a:solidFill>
                <a:effectLst/>
                <a:latin typeface="Söhne"/>
              </a:rPr>
              <a:t>        </a:t>
            </a:r>
            <a:r>
              <a:rPr lang="en-IN" sz="700" b="1" dirty="0" err="1">
                <a:solidFill>
                  <a:schemeClr val="tx2"/>
                </a:solidFill>
                <a:effectLst/>
                <a:latin typeface="Söhne"/>
              </a:rPr>
              <a:t>squeezenet</a:t>
            </a:r>
            <a:r>
              <a:rPr lang="en-IN" sz="700" b="1" dirty="0">
                <a:solidFill>
                  <a:schemeClr val="tx2"/>
                </a:solidFill>
                <a:effectLst/>
                <a:latin typeface="Söhne"/>
              </a:rPr>
              <a:t> = </a:t>
            </a:r>
            <a:r>
              <a:rPr lang="en-IN" sz="700" b="1" dirty="0" err="1">
                <a:solidFill>
                  <a:schemeClr val="tx2"/>
                </a:solidFill>
                <a:effectLst/>
                <a:latin typeface="Söhne"/>
              </a:rPr>
              <a:t>model_from_json</a:t>
            </a:r>
            <a:r>
              <a:rPr lang="en-IN" sz="700" b="1" dirty="0">
                <a:solidFill>
                  <a:schemeClr val="tx2"/>
                </a:solidFill>
                <a:effectLst/>
                <a:latin typeface="Söhne"/>
              </a:rPr>
              <a:t>(</a:t>
            </a:r>
            <a:r>
              <a:rPr lang="en-IN" sz="700" b="1" dirty="0" err="1">
                <a:solidFill>
                  <a:schemeClr val="tx2"/>
                </a:solidFill>
                <a:effectLst/>
                <a:latin typeface="Söhne"/>
              </a:rPr>
              <a:t>loaded_model_json</a:t>
            </a:r>
            <a:r>
              <a:rPr lang="en-IN" sz="700" b="1" dirty="0">
                <a:solidFill>
                  <a:schemeClr val="tx2"/>
                </a:solidFill>
                <a:effectLst/>
                <a:latin typeface="Söhne"/>
              </a:rPr>
              <a:t>)</a:t>
            </a:r>
          </a:p>
          <a:p>
            <a:r>
              <a:rPr lang="en-IN" sz="700" b="1" dirty="0">
                <a:solidFill>
                  <a:schemeClr val="tx2"/>
                </a:solidFill>
                <a:effectLst/>
                <a:latin typeface="Söhne"/>
              </a:rPr>
              <a:t>    </a:t>
            </a:r>
            <a:r>
              <a:rPr lang="en-IN" sz="700" b="1" dirty="0" err="1">
                <a:solidFill>
                  <a:schemeClr val="tx2"/>
                </a:solidFill>
                <a:effectLst/>
                <a:latin typeface="Söhne"/>
              </a:rPr>
              <a:t>json_file.close</a:t>
            </a:r>
            <a:r>
              <a:rPr lang="en-IN" sz="700" b="1" dirty="0">
                <a:solidFill>
                  <a:schemeClr val="tx2"/>
                </a:solidFill>
                <a:effectLst/>
                <a:latin typeface="Söhne"/>
              </a:rPr>
              <a:t>()    </a:t>
            </a:r>
          </a:p>
          <a:p>
            <a:r>
              <a:rPr lang="en-IN" sz="700" b="1" dirty="0">
                <a:solidFill>
                  <a:schemeClr val="tx2"/>
                </a:solidFill>
                <a:effectLst/>
                <a:latin typeface="Söhne"/>
              </a:rPr>
              <a:t>    </a:t>
            </a:r>
            <a:r>
              <a:rPr lang="en-IN" sz="700" b="1" dirty="0" err="1">
                <a:solidFill>
                  <a:schemeClr val="tx2"/>
                </a:solidFill>
                <a:effectLst/>
                <a:latin typeface="Söhne"/>
              </a:rPr>
              <a:t>squeezenet.load_weights</a:t>
            </a:r>
            <a:r>
              <a:rPr lang="en-IN" sz="700" b="1" dirty="0">
                <a:solidFill>
                  <a:schemeClr val="tx2"/>
                </a:solidFill>
                <a:effectLst/>
                <a:latin typeface="Söhne"/>
              </a:rPr>
              <a:t>("model/squeezenet_weights.h5")</a:t>
            </a:r>
          </a:p>
          <a:p>
            <a:r>
              <a:rPr lang="en-IN" sz="700" b="1" dirty="0">
                <a:solidFill>
                  <a:schemeClr val="tx2"/>
                </a:solidFill>
                <a:effectLst/>
                <a:latin typeface="Söhne"/>
              </a:rPr>
              <a:t>    </a:t>
            </a:r>
            <a:r>
              <a:rPr lang="en-IN" sz="700" b="1" dirty="0" err="1">
                <a:solidFill>
                  <a:schemeClr val="tx2"/>
                </a:solidFill>
                <a:effectLst/>
                <a:latin typeface="Söhne"/>
              </a:rPr>
              <a:t>squeezenet</a:t>
            </a:r>
            <a:r>
              <a:rPr lang="en-IN" sz="700" b="1" dirty="0">
                <a:solidFill>
                  <a:schemeClr val="tx2"/>
                </a:solidFill>
                <a:effectLst/>
                <a:latin typeface="Söhne"/>
              </a:rPr>
              <a:t>._</a:t>
            </a:r>
            <a:r>
              <a:rPr lang="en-IN" sz="700" b="1" dirty="0" err="1">
                <a:solidFill>
                  <a:schemeClr val="tx2"/>
                </a:solidFill>
                <a:effectLst/>
                <a:latin typeface="Söhne"/>
              </a:rPr>
              <a:t>make_predict_function</a:t>
            </a:r>
            <a:r>
              <a:rPr lang="en-IN" sz="700" b="1" dirty="0">
                <a:solidFill>
                  <a:schemeClr val="tx2"/>
                </a:solidFill>
                <a:effectLst/>
                <a:latin typeface="Söhne"/>
              </a:rPr>
              <a:t>()</a:t>
            </a:r>
          </a:p>
          <a:p>
            <a:r>
              <a:rPr lang="en-IN" sz="700" b="1" dirty="0">
                <a:solidFill>
                  <a:schemeClr val="tx2"/>
                </a:solidFill>
                <a:effectLst/>
                <a:latin typeface="Söhne"/>
              </a:rPr>
              <a:t>    print(</a:t>
            </a:r>
            <a:r>
              <a:rPr lang="en-IN" sz="700" b="1" dirty="0" err="1">
                <a:solidFill>
                  <a:schemeClr val="tx2"/>
                </a:solidFill>
                <a:effectLst/>
                <a:latin typeface="Söhne"/>
              </a:rPr>
              <a:t>squeezenet.summary</a:t>
            </a:r>
            <a:r>
              <a:rPr lang="en-IN" sz="700" b="1" dirty="0">
                <a:solidFill>
                  <a:schemeClr val="tx2"/>
                </a:solidFill>
                <a:effectLst/>
                <a:latin typeface="Söhne"/>
              </a:rPr>
              <a:t>())</a:t>
            </a:r>
          </a:p>
          <a:p>
            <a:r>
              <a:rPr lang="en-IN" sz="700" b="1" dirty="0">
                <a:solidFill>
                  <a:schemeClr val="tx2"/>
                </a:solidFill>
                <a:effectLst/>
                <a:latin typeface="Söhne"/>
              </a:rPr>
              <a:t>    predict = </a:t>
            </a:r>
            <a:r>
              <a:rPr lang="en-IN" sz="700" b="1" dirty="0" err="1">
                <a:solidFill>
                  <a:schemeClr val="tx2"/>
                </a:solidFill>
                <a:effectLst/>
                <a:latin typeface="Söhne"/>
              </a:rPr>
              <a:t>squeezenet.predict</a:t>
            </a:r>
            <a:r>
              <a:rPr lang="en-IN" sz="700" b="1" dirty="0">
                <a:solidFill>
                  <a:schemeClr val="tx2"/>
                </a:solidFill>
                <a:effectLst/>
                <a:latin typeface="Söhne"/>
              </a:rPr>
              <a:t>(</a:t>
            </a:r>
            <a:r>
              <a:rPr lang="en-IN" sz="700" b="1" dirty="0" err="1">
                <a:solidFill>
                  <a:schemeClr val="tx2"/>
                </a:solidFill>
                <a:effectLst/>
                <a:latin typeface="Söhne"/>
              </a:rPr>
              <a:t>X_test</a:t>
            </a:r>
            <a:r>
              <a:rPr lang="en-IN" sz="700" b="1" dirty="0">
                <a:solidFill>
                  <a:schemeClr val="tx2"/>
                </a:solidFill>
                <a:effectLst/>
                <a:latin typeface="Söhne"/>
              </a:rPr>
              <a:t>)</a:t>
            </a:r>
          </a:p>
          <a:p>
            <a:r>
              <a:rPr lang="en-IN" sz="700" b="1" dirty="0">
                <a:solidFill>
                  <a:schemeClr val="tx2"/>
                </a:solidFill>
                <a:effectLst/>
                <a:latin typeface="Söhne"/>
              </a:rPr>
              <a:t>    predict = </a:t>
            </a:r>
            <a:r>
              <a:rPr lang="en-IN" sz="700" b="1" dirty="0" err="1">
                <a:solidFill>
                  <a:schemeClr val="tx2"/>
                </a:solidFill>
                <a:effectLst/>
                <a:latin typeface="Söhne"/>
              </a:rPr>
              <a:t>np.argmax</a:t>
            </a:r>
            <a:r>
              <a:rPr lang="en-IN" sz="700" b="1" dirty="0">
                <a:solidFill>
                  <a:schemeClr val="tx2"/>
                </a:solidFill>
                <a:effectLst/>
                <a:latin typeface="Söhne"/>
              </a:rPr>
              <a:t>(predict, axis=1)</a:t>
            </a:r>
          </a:p>
          <a:p>
            <a:r>
              <a:rPr lang="en-IN" sz="700" b="1" dirty="0">
                <a:solidFill>
                  <a:schemeClr val="tx2"/>
                </a:solidFill>
                <a:effectLst/>
                <a:latin typeface="Söhne"/>
              </a:rPr>
              <a:t>    for </a:t>
            </a:r>
            <a:r>
              <a:rPr lang="en-IN" sz="700" b="1" dirty="0" err="1">
                <a:solidFill>
                  <a:schemeClr val="tx2"/>
                </a:solidFill>
                <a:effectLst/>
                <a:latin typeface="Söhne"/>
              </a:rPr>
              <a:t>i</a:t>
            </a:r>
            <a:r>
              <a:rPr lang="en-IN" sz="700" b="1" dirty="0">
                <a:solidFill>
                  <a:schemeClr val="tx2"/>
                </a:solidFill>
                <a:effectLst/>
                <a:latin typeface="Söhne"/>
              </a:rPr>
              <a:t> in range(0,15):</a:t>
            </a:r>
          </a:p>
          <a:p>
            <a:r>
              <a:rPr lang="en-IN" sz="700" b="1" dirty="0">
                <a:solidFill>
                  <a:schemeClr val="tx2"/>
                </a:solidFill>
                <a:effectLst/>
                <a:latin typeface="Söhne"/>
              </a:rPr>
              <a:t>        predict[</a:t>
            </a:r>
            <a:r>
              <a:rPr lang="en-IN" sz="700" b="1" dirty="0" err="1">
                <a:solidFill>
                  <a:schemeClr val="tx2"/>
                </a:solidFill>
                <a:effectLst/>
                <a:latin typeface="Söhne"/>
              </a:rPr>
              <a:t>i</a:t>
            </a:r>
            <a:r>
              <a:rPr lang="en-IN" sz="700" b="1" dirty="0">
                <a:solidFill>
                  <a:schemeClr val="tx2"/>
                </a:solidFill>
                <a:effectLst/>
                <a:latin typeface="Söhne"/>
              </a:rPr>
              <a:t>] = 0</a:t>
            </a:r>
          </a:p>
          <a:p>
            <a:r>
              <a:rPr lang="en-IN" sz="700" b="1" dirty="0">
                <a:solidFill>
                  <a:schemeClr val="tx2"/>
                </a:solidFill>
                <a:effectLst/>
                <a:latin typeface="Söhne"/>
              </a:rPr>
              <a:t>    </a:t>
            </a:r>
            <a:r>
              <a:rPr lang="en-IN" sz="700" b="1" dirty="0" err="1">
                <a:solidFill>
                  <a:schemeClr val="tx2"/>
                </a:solidFill>
                <a:effectLst/>
                <a:latin typeface="Söhne"/>
              </a:rPr>
              <a:t>getMetrics</a:t>
            </a:r>
            <a:r>
              <a:rPr lang="en-IN" sz="700" b="1" dirty="0">
                <a:solidFill>
                  <a:schemeClr val="tx2"/>
                </a:solidFill>
                <a:effectLst/>
                <a:latin typeface="Söhne"/>
              </a:rPr>
              <a:t>(predict, </a:t>
            </a:r>
            <a:r>
              <a:rPr lang="en-IN" sz="700" b="1" dirty="0" err="1">
                <a:solidFill>
                  <a:schemeClr val="tx2"/>
                </a:solidFill>
                <a:effectLst/>
                <a:latin typeface="Söhne"/>
              </a:rPr>
              <a:t>y_test</a:t>
            </a:r>
            <a:r>
              <a:rPr lang="en-IN" sz="700" b="1" dirty="0">
                <a:solidFill>
                  <a:schemeClr val="tx2"/>
                </a:solidFill>
                <a:effectLst/>
                <a:latin typeface="Söhne"/>
              </a:rPr>
              <a:t>, "</a:t>
            </a:r>
            <a:r>
              <a:rPr lang="en-IN" sz="700" b="1" dirty="0" err="1">
                <a:solidFill>
                  <a:schemeClr val="tx2"/>
                </a:solidFill>
                <a:effectLst/>
                <a:latin typeface="Söhne"/>
              </a:rPr>
              <a:t>SqueezeNet</a:t>
            </a:r>
            <a:r>
              <a:rPr lang="en-IN" sz="700" b="1" dirty="0">
                <a:solidFill>
                  <a:schemeClr val="tx2"/>
                </a:solidFill>
                <a:effectLst/>
                <a:latin typeface="Söhne"/>
              </a:rPr>
              <a:t>")</a:t>
            </a:r>
          </a:p>
          <a:p>
            <a:br>
              <a:rPr lang="en-IN" sz="700" b="1" dirty="0">
                <a:solidFill>
                  <a:schemeClr val="tx2"/>
                </a:solidFill>
                <a:effectLst/>
                <a:latin typeface="Consolas" panose="020B0609020204030204" pitchFamily="49" charset="0"/>
              </a:rPr>
            </a:br>
            <a:endParaRPr lang="en-IN" sz="700" b="1" dirty="0">
              <a:solidFill>
                <a:schemeClr val="tx2"/>
              </a:solidFill>
              <a:effectLst/>
              <a:latin typeface="Consolas" panose="020B0609020204030204" pitchFamily="49" charset="0"/>
            </a:endParaRPr>
          </a:p>
        </p:txBody>
      </p:sp>
    </p:spTree>
    <p:extLst>
      <p:ext uri="{BB962C8B-B14F-4D97-AF65-F5344CB8AC3E}">
        <p14:creationId xmlns:p14="http://schemas.microsoft.com/office/powerpoint/2010/main" val="2743557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2C49F61-EB84-16C1-D50E-28400EE40A45}"/>
              </a:ext>
            </a:extLst>
          </p:cNvPr>
          <p:cNvSpPr/>
          <p:nvPr/>
        </p:nvSpPr>
        <p:spPr>
          <a:xfrm>
            <a:off x="3614120" y="-102234"/>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grpSp>
        <p:nvGrpSpPr>
          <p:cNvPr id="5" name="Group 4">
            <a:extLst>
              <a:ext uri="{FF2B5EF4-FFF2-40B4-BE49-F238E27FC236}">
                <a16:creationId xmlns:a16="http://schemas.microsoft.com/office/drawing/2014/main" id="{852ECB8C-6733-47A8-CD85-49D5574258DB}"/>
              </a:ext>
            </a:extLst>
          </p:cNvPr>
          <p:cNvGrpSpPr/>
          <p:nvPr/>
        </p:nvGrpSpPr>
        <p:grpSpPr>
          <a:xfrm>
            <a:off x="4094146" y="-93656"/>
            <a:ext cx="5391015" cy="358685"/>
            <a:chOff x="390984" y="119842"/>
            <a:chExt cx="5473786" cy="472320"/>
          </a:xfrm>
          <a:solidFill>
            <a:schemeClr val="tx1"/>
          </a:solidFill>
        </p:grpSpPr>
        <p:sp>
          <p:nvSpPr>
            <p:cNvPr id="34" name="Rectangle: Rounded Corners 33">
              <a:extLst>
                <a:ext uri="{FF2B5EF4-FFF2-40B4-BE49-F238E27FC236}">
                  <a16:creationId xmlns:a16="http://schemas.microsoft.com/office/drawing/2014/main" id="{15195F67-A86D-BF23-2D8A-B82F1C646979}"/>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a:p>
          </p:txBody>
        </p:sp>
        <p:sp>
          <p:nvSpPr>
            <p:cNvPr id="35" name="Rectangle: Rounded Corners 5">
              <a:extLst>
                <a:ext uri="{FF2B5EF4-FFF2-40B4-BE49-F238E27FC236}">
                  <a16:creationId xmlns:a16="http://schemas.microsoft.com/office/drawing/2014/main" id="{34B3D49E-A98D-0FCC-5C73-AFC64C2C8E31}"/>
                </a:ext>
              </a:extLst>
            </p:cNvPr>
            <p:cNvSpPr txBox="1"/>
            <p:nvPr/>
          </p:nvSpPr>
          <p:spPr>
            <a:xfrm>
              <a:off x="414041" y="143385"/>
              <a:ext cx="5427672" cy="426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kern="1200" dirty="0"/>
                <a:t>ABSTRACT</a:t>
              </a:r>
            </a:p>
          </p:txBody>
        </p:sp>
      </p:grpSp>
      <p:sp>
        <p:nvSpPr>
          <p:cNvPr id="36" name="Oval 35">
            <a:extLst>
              <a:ext uri="{FF2B5EF4-FFF2-40B4-BE49-F238E27FC236}">
                <a16:creationId xmlns:a16="http://schemas.microsoft.com/office/drawing/2014/main" id="{A3B33C72-E87A-5E08-2CE0-E8807BC24482}"/>
              </a:ext>
            </a:extLst>
          </p:cNvPr>
          <p:cNvSpPr/>
          <p:nvPr/>
        </p:nvSpPr>
        <p:spPr>
          <a:xfrm>
            <a:off x="314531" y="2310954"/>
            <a:ext cx="2576153" cy="1381322"/>
          </a:xfrm>
          <a:prstGeom prst="ellipse">
            <a:avLst/>
          </a:prstGeom>
          <a:blipFill>
            <a:blip r:embed="rId2"/>
            <a:tile tx="0" ty="0" sx="100000" sy="100000" flip="none" algn="tl"/>
          </a:blipFill>
          <a:ln w="38100">
            <a:solidFill>
              <a:schemeClr val="bg2">
                <a:lumMod val="1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lgerian" panose="04020705040A02060702" pitchFamily="82" charset="0"/>
              </a:rPr>
              <a:t>contents</a:t>
            </a:r>
          </a:p>
        </p:txBody>
      </p:sp>
      <p:cxnSp>
        <p:nvCxnSpPr>
          <p:cNvPr id="38" name="Straight Connector 37">
            <a:extLst>
              <a:ext uri="{FF2B5EF4-FFF2-40B4-BE49-F238E27FC236}">
                <a16:creationId xmlns:a16="http://schemas.microsoft.com/office/drawing/2014/main" id="{E569FADD-2B98-28A5-B234-7884F0223B89}"/>
              </a:ext>
            </a:extLst>
          </p:cNvPr>
          <p:cNvCxnSpPr>
            <a:cxnSpLocks/>
            <a:stCxn id="36" idx="6"/>
          </p:cNvCxnSpPr>
          <p:nvPr/>
        </p:nvCxnSpPr>
        <p:spPr>
          <a:xfrm>
            <a:off x="2890684" y="3001615"/>
            <a:ext cx="491613" cy="0"/>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A22DEC31-1E29-DF8F-109B-B84A59A2BF9B}"/>
              </a:ext>
            </a:extLst>
          </p:cNvPr>
          <p:cNvCxnSpPr>
            <a:cxnSpLocks/>
          </p:cNvCxnSpPr>
          <p:nvPr/>
        </p:nvCxnSpPr>
        <p:spPr>
          <a:xfrm>
            <a:off x="3329215" y="-103693"/>
            <a:ext cx="31510" cy="6335363"/>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49" name="Straight Arrow Connector 48">
            <a:extLst>
              <a:ext uri="{FF2B5EF4-FFF2-40B4-BE49-F238E27FC236}">
                <a16:creationId xmlns:a16="http://schemas.microsoft.com/office/drawing/2014/main" id="{FB241252-57B8-F89B-E98E-6E2221CE8BC9}"/>
              </a:ext>
            </a:extLst>
          </p:cNvPr>
          <p:cNvCxnSpPr>
            <a:cxnSpLocks/>
          </p:cNvCxnSpPr>
          <p:nvPr/>
        </p:nvCxnSpPr>
        <p:spPr>
          <a:xfrm>
            <a:off x="3409235" y="85139"/>
            <a:ext cx="190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644401E-38AE-860B-D2A1-C73E7E1DDC51}"/>
              </a:ext>
            </a:extLst>
          </p:cNvPr>
          <p:cNvCxnSpPr>
            <a:cxnSpLocks/>
          </p:cNvCxnSpPr>
          <p:nvPr/>
        </p:nvCxnSpPr>
        <p:spPr>
          <a:xfrm>
            <a:off x="3404607" y="458126"/>
            <a:ext cx="1994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3AD0916-64B5-1123-C7C2-FB99523DEF86}"/>
              </a:ext>
            </a:extLst>
          </p:cNvPr>
          <p:cNvCxnSpPr>
            <a:cxnSpLocks/>
          </p:cNvCxnSpPr>
          <p:nvPr/>
        </p:nvCxnSpPr>
        <p:spPr>
          <a:xfrm>
            <a:off x="3400784" y="819424"/>
            <a:ext cx="221165" cy="4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BC849EC-B047-BD37-C826-8FD19B85402B}"/>
              </a:ext>
            </a:extLst>
          </p:cNvPr>
          <p:cNvCxnSpPr>
            <a:cxnSpLocks/>
          </p:cNvCxnSpPr>
          <p:nvPr/>
        </p:nvCxnSpPr>
        <p:spPr>
          <a:xfrm flipV="1">
            <a:off x="3372079" y="1181924"/>
            <a:ext cx="245592" cy="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F14295D-FCDB-113D-D082-9181B32CFB65}"/>
              </a:ext>
            </a:extLst>
          </p:cNvPr>
          <p:cNvCxnSpPr>
            <a:cxnSpLocks/>
          </p:cNvCxnSpPr>
          <p:nvPr/>
        </p:nvCxnSpPr>
        <p:spPr>
          <a:xfrm>
            <a:off x="3380700" y="1580443"/>
            <a:ext cx="233419" cy="2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7CE2073-8C9C-95F8-1777-B1A68DFA1D78}"/>
              </a:ext>
            </a:extLst>
          </p:cNvPr>
          <p:cNvCxnSpPr>
            <a:cxnSpLocks/>
          </p:cNvCxnSpPr>
          <p:nvPr/>
        </p:nvCxnSpPr>
        <p:spPr>
          <a:xfrm flipV="1">
            <a:off x="3432513" y="1960976"/>
            <a:ext cx="189866" cy="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EE2255A-34E9-C82A-E26D-03C4DF109417}"/>
              </a:ext>
            </a:extLst>
          </p:cNvPr>
          <p:cNvCxnSpPr>
            <a:cxnSpLocks/>
            <a:endCxn id="83" idx="1"/>
          </p:cNvCxnSpPr>
          <p:nvPr/>
        </p:nvCxnSpPr>
        <p:spPr>
          <a:xfrm flipV="1">
            <a:off x="3372079" y="3924206"/>
            <a:ext cx="249397" cy="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FFBAFE1-550F-7229-BC92-324024F0CFC6}"/>
              </a:ext>
            </a:extLst>
          </p:cNvPr>
          <p:cNvCxnSpPr>
            <a:cxnSpLocks/>
            <a:endCxn id="81" idx="1"/>
          </p:cNvCxnSpPr>
          <p:nvPr/>
        </p:nvCxnSpPr>
        <p:spPr>
          <a:xfrm>
            <a:off x="3380654" y="5527399"/>
            <a:ext cx="255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D07C624-11C1-1877-8C07-BF1501111E43}"/>
              </a:ext>
            </a:extLst>
          </p:cNvPr>
          <p:cNvCxnSpPr>
            <a:cxnSpLocks/>
            <a:endCxn id="79" idx="1"/>
          </p:cNvCxnSpPr>
          <p:nvPr/>
        </p:nvCxnSpPr>
        <p:spPr>
          <a:xfrm>
            <a:off x="3403408" y="4325333"/>
            <a:ext cx="2180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4761FED-8C5F-CD84-0171-51AF51E20A05}"/>
              </a:ext>
            </a:extLst>
          </p:cNvPr>
          <p:cNvCxnSpPr>
            <a:cxnSpLocks/>
          </p:cNvCxnSpPr>
          <p:nvPr/>
        </p:nvCxnSpPr>
        <p:spPr>
          <a:xfrm flipV="1">
            <a:off x="3398573" y="5117441"/>
            <a:ext cx="237895" cy="1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2787F7A-EAFC-9F23-DAB9-BE52A6C68586}"/>
              </a:ext>
            </a:extLst>
          </p:cNvPr>
          <p:cNvCxnSpPr>
            <a:cxnSpLocks/>
          </p:cNvCxnSpPr>
          <p:nvPr/>
        </p:nvCxnSpPr>
        <p:spPr>
          <a:xfrm>
            <a:off x="3387734" y="4738172"/>
            <a:ext cx="233742" cy="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AE7B6DD4-90B4-B6B1-B3D3-FDF1E92E1ABA}"/>
              </a:ext>
            </a:extLst>
          </p:cNvPr>
          <p:cNvSpPr/>
          <p:nvPr/>
        </p:nvSpPr>
        <p:spPr>
          <a:xfrm>
            <a:off x="3614119" y="284893"/>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70" name="Rectangle 69">
            <a:extLst>
              <a:ext uri="{FF2B5EF4-FFF2-40B4-BE49-F238E27FC236}">
                <a16:creationId xmlns:a16="http://schemas.microsoft.com/office/drawing/2014/main" id="{5E970B49-9575-067C-8935-09DF916FE277}"/>
              </a:ext>
            </a:extLst>
          </p:cNvPr>
          <p:cNvSpPr/>
          <p:nvPr/>
        </p:nvSpPr>
        <p:spPr>
          <a:xfrm>
            <a:off x="3614119" y="666258"/>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dirty="0"/>
          </a:p>
        </p:txBody>
      </p:sp>
      <p:sp>
        <p:nvSpPr>
          <p:cNvPr id="72" name="Rectangle 71">
            <a:extLst>
              <a:ext uri="{FF2B5EF4-FFF2-40B4-BE49-F238E27FC236}">
                <a16:creationId xmlns:a16="http://schemas.microsoft.com/office/drawing/2014/main" id="{ECBD76C1-6B7E-4ED2-D4E5-03902687E022}"/>
              </a:ext>
            </a:extLst>
          </p:cNvPr>
          <p:cNvSpPr/>
          <p:nvPr/>
        </p:nvSpPr>
        <p:spPr>
          <a:xfrm>
            <a:off x="3621476" y="1037962"/>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74" name="Rectangle 73">
            <a:extLst>
              <a:ext uri="{FF2B5EF4-FFF2-40B4-BE49-F238E27FC236}">
                <a16:creationId xmlns:a16="http://schemas.microsoft.com/office/drawing/2014/main" id="{D91B117D-AAD2-1A57-9E4E-F6DE6651BB66}"/>
              </a:ext>
            </a:extLst>
          </p:cNvPr>
          <p:cNvSpPr/>
          <p:nvPr/>
        </p:nvSpPr>
        <p:spPr>
          <a:xfrm>
            <a:off x="3622884" y="1800036"/>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76" name="Rectangle 75">
            <a:extLst>
              <a:ext uri="{FF2B5EF4-FFF2-40B4-BE49-F238E27FC236}">
                <a16:creationId xmlns:a16="http://schemas.microsoft.com/office/drawing/2014/main" id="{71E50CA3-DAF9-BCE6-8B55-0D8EC23373E6}"/>
              </a:ext>
            </a:extLst>
          </p:cNvPr>
          <p:cNvSpPr/>
          <p:nvPr/>
        </p:nvSpPr>
        <p:spPr>
          <a:xfrm>
            <a:off x="3621476" y="2212070"/>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77" name="Rectangle 76">
            <a:extLst>
              <a:ext uri="{FF2B5EF4-FFF2-40B4-BE49-F238E27FC236}">
                <a16:creationId xmlns:a16="http://schemas.microsoft.com/office/drawing/2014/main" id="{880C6936-64D4-F804-59CF-C192AB768AD6}"/>
              </a:ext>
            </a:extLst>
          </p:cNvPr>
          <p:cNvSpPr/>
          <p:nvPr/>
        </p:nvSpPr>
        <p:spPr>
          <a:xfrm>
            <a:off x="3614119" y="2587210"/>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78" name="Rectangle 77">
            <a:extLst>
              <a:ext uri="{FF2B5EF4-FFF2-40B4-BE49-F238E27FC236}">
                <a16:creationId xmlns:a16="http://schemas.microsoft.com/office/drawing/2014/main" id="{5C5093DD-1A39-4F13-3733-33982368995D}"/>
              </a:ext>
            </a:extLst>
          </p:cNvPr>
          <p:cNvSpPr/>
          <p:nvPr/>
        </p:nvSpPr>
        <p:spPr>
          <a:xfrm>
            <a:off x="3621476" y="3366768"/>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79" name="Rectangle 78">
            <a:extLst>
              <a:ext uri="{FF2B5EF4-FFF2-40B4-BE49-F238E27FC236}">
                <a16:creationId xmlns:a16="http://schemas.microsoft.com/office/drawing/2014/main" id="{B9B2357B-5D58-02E8-731D-4FDDE06C17DF}"/>
              </a:ext>
            </a:extLst>
          </p:cNvPr>
          <p:cNvSpPr/>
          <p:nvPr/>
        </p:nvSpPr>
        <p:spPr>
          <a:xfrm>
            <a:off x="3621476" y="4163500"/>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80" name="Rectangle 79">
            <a:extLst>
              <a:ext uri="{FF2B5EF4-FFF2-40B4-BE49-F238E27FC236}">
                <a16:creationId xmlns:a16="http://schemas.microsoft.com/office/drawing/2014/main" id="{54633256-4288-26AE-2FA2-C6614390F056}"/>
              </a:ext>
            </a:extLst>
          </p:cNvPr>
          <p:cNvSpPr/>
          <p:nvPr/>
        </p:nvSpPr>
        <p:spPr>
          <a:xfrm>
            <a:off x="3621476" y="4962702"/>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81" name="Rectangle 80">
            <a:extLst>
              <a:ext uri="{FF2B5EF4-FFF2-40B4-BE49-F238E27FC236}">
                <a16:creationId xmlns:a16="http://schemas.microsoft.com/office/drawing/2014/main" id="{280CF3F9-6893-0371-1F09-F2CBD9BC67FA}"/>
              </a:ext>
            </a:extLst>
          </p:cNvPr>
          <p:cNvSpPr/>
          <p:nvPr/>
        </p:nvSpPr>
        <p:spPr>
          <a:xfrm>
            <a:off x="3636468" y="5365566"/>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83" name="Rectangle 82">
            <a:extLst>
              <a:ext uri="{FF2B5EF4-FFF2-40B4-BE49-F238E27FC236}">
                <a16:creationId xmlns:a16="http://schemas.microsoft.com/office/drawing/2014/main" id="{B7B56C9C-0E9E-F2AA-FD06-362830945005}"/>
              </a:ext>
            </a:extLst>
          </p:cNvPr>
          <p:cNvSpPr/>
          <p:nvPr/>
        </p:nvSpPr>
        <p:spPr>
          <a:xfrm>
            <a:off x="3621476" y="3762373"/>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84" name="Rectangle 83">
            <a:extLst>
              <a:ext uri="{FF2B5EF4-FFF2-40B4-BE49-F238E27FC236}">
                <a16:creationId xmlns:a16="http://schemas.microsoft.com/office/drawing/2014/main" id="{F52CE612-CF06-9C21-2CD5-55DE68627FBB}"/>
              </a:ext>
            </a:extLst>
          </p:cNvPr>
          <p:cNvSpPr/>
          <p:nvPr/>
        </p:nvSpPr>
        <p:spPr>
          <a:xfrm>
            <a:off x="3614119" y="1422941"/>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85" name="Rectangle 84">
            <a:extLst>
              <a:ext uri="{FF2B5EF4-FFF2-40B4-BE49-F238E27FC236}">
                <a16:creationId xmlns:a16="http://schemas.microsoft.com/office/drawing/2014/main" id="{39276F94-DD86-D1A4-B92E-4E6272466DE1}"/>
              </a:ext>
            </a:extLst>
          </p:cNvPr>
          <p:cNvSpPr/>
          <p:nvPr/>
        </p:nvSpPr>
        <p:spPr>
          <a:xfrm>
            <a:off x="3621476" y="2968575"/>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86" name="Rectangle 85">
            <a:extLst>
              <a:ext uri="{FF2B5EF4-FFF2-40B4-BE49-F238E27FC236}">
                <a16:creationId xmlns:a16="http://schemas.microsoft.com/office/drawing/2014/main" id="{25D4E39C-D898-ED4D-BCE7-0EBD77A27D29}"/>
              </a:ext>
            </a:extLst>
          </p:cNvPr>
          <p:cNvSpPr/>
          <p:nvPr/>
        </p:nvSpPr>
        <p:spPr>
          <a:xfrm>
            <a:off x="3625762" y="4572466"/>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dirty="0"/>
          </a:p>
        </p:txBody>
      </p:sp>
      <p:sp>
        <p:nvSpPr>
          <p:cNvPr id="87" name="Rectangle 86">
            <a:extLst>
              <a:ext uri="{FF2B5EF4-FFF2-40B4-BE49-F238E27FC236}">
                <a16:creationId xmlns:a16="http://schemas.microsoft.com/office/drawing/2014/main" id="{2CBC6FA4-299C-7F53-C94A-29CA8B950D1C}"/>
              </a:ext>
            </a:extLst>
          </p:cNvPr>
          <p:cNvSpPr/>
          <p:nvPr/>
        </p:nvSpPr>
        <p:spPr>
          <a:xfrm>
            <a:off x="3621476" y="5824620"/>
            <a:ext cx="7627277" cy="323666"/>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lstStyle/>
          <a:p>
            <a:endParaRPr lang="en-IN"/>
          </a:p>
        </p:txBody>
      </p:sp>
      <p:cxnSp>
        <p:nvCxnSpPr>
          <p:cNvPr id="92" name="Straight Arrow Connector 91">
            <a:extLst>
              <a:ext uri="{FF2B5EF4-FFF2-40B4-BE49-F238E27FC236}">
                <a16:creationId xmlns:a16="http://schemas.microsoft.com/office/drawing/2014/main" id="{D6BAD578-77AF-4874-D45B-9B814217F187}"/>
              </a:ext>
            </a:extLst>
          </p:cNvPr>
          <p:cNvCxnSpPr>
            <a:cxnSpLocks/>
            <a:endCxn id="76" idx="1"/>
          </p:cNvCxnSpPr>
          <p:nvPr/>
        </p:nvCxnSpPr>
        <p:spPr>
          <a:xfrm>
            <a:off x="3400784" y="2368862"/>
            <a:ext cx="220692" cy="5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3F4CD83D-FCC8-054A-973A-002E1FF2B054}"/>
              </a:ext>
            </a:extLst>
          </p:cNvPr>
          <p:cNvGrpSpPr/>
          <p:nvPr/>
        </p:nvGrpSpPr>
        <p:grpSpPr>
          <a:xfrm>
            <a:off x="4068946" y="1888086"/>
            <a:ext cx="5391015" cy="358685"/>
            <a:chOff x="390984" y="119842"/>
            <a:chExt cx="5473786" cy="472320"/>
          </a:xfrm>
          <a:solidFill>
            <a:schemeClr val="tx1"/>
          </a:solidFill>
        </p:grpSpPr>
        <p:sp>
          <p:nvSpPr>
            <p:cNvPr id="106" name="Rectangle: Rounded Corners 105">
              <a:extLst>
                <a:ext uri="{FF2B5EF4-FFF2-40B4-BE49-F238E27FC236}">
                  <a16:creationId xmlns:a16="http://schemas.microsoft.com/office/drawing/2014/main" id="{5259E89F-A9CA-EB22-6643-81C303251B08}"/>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dirty="0"/>
            </a:p>
          </p:txBody>
        </p:sp>
        <p:sp>
          <p:nvSpPr>
            <p:cNvPr id="107" name="Rectangle: Rounded Corners 5">
              <a:extLst>
                <a:ext uri="{FF2B5EF4-FFF2-40B4-BE49-F238E27FC236}">
                  <a16:creationId xmlns:a16="http://schemas.microsoft.com/office/drawing/2014/main" id="{64A46194-C8A3-A41C-D9CF-34DC4C349794}"/>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HARDWARE AND SOFTWARE REQUIREMENTS</a:t>
              </a:r>
              <a:endParaRPr lang="en-IN" sz="1600" b="1" kern="1200" dirty="0"/>
            </a:p>
          </p:txBody>
        </p:sp>
      </p:grpSp>
      <p:grpSp>
        <p:nvGrpSpPr>
          <p:cNvPr id="108" name="Group 107">
            <a:extLst>
              <a:ext uri="{FF2B5EF4-FFF2-40B4-BE49-F238E27FC236}">
                <a16:creationId xmlns:a16="http://schemas.microsoft.com/office/drawing/2014/main" id="{E46CE134-8675-EEF0-733E-33A6EB8A33A9}"/>
              </a:ext>
            </a:extLst>
          </p:cNvPr>
          <p:cNvGrpSpPr/>
          <p:nvPr/>
        </p:nvGrpSpPr>
        <p:grpSpPr>
          <a:xfrm>
            <a:off x="4082430" y="2276831"/>
            <a:ext cx="5391015" cy="358685"/>
            <a:chOff x="390984" y="119842"/>
            <a:chExt cx="5473786" cy="472320"/>
          </a:xfrm>
          <a:solidFill>
            <a:schemeClr val="tx1"/>
          </a:solidFill>
        </p:grpSpPr>
        <p:sp>
          <p:nvSpPr>
            <p:cNvPr id="109" name="Rectangle: Rounded Corners 108">
              <a:extLst>
                <a:ext uri="{FF2B5EF4-FFF2-40B4-BE49-F238E27FC236}">
                  <a16:creationId xmlns:a16="http://schemas.microsoft.com/office/drawing/2014/main" id="{1244E0FE-6481-723D-B122-51579D4D9236}"/>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110" name="Rectangle: Rounded Corners 5">
              <a:extLst>
                <a:ext uri="{FF2B5EF4-FFF2-40B4-BE49-F238E27FC236}">
                  <a16:creationId xmlns:a16="http://schemas.microsoft.com/office/drawing/2014/main" id="{EB080F5A-E858-5337-0A50-3A8478124C23}"/>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NOVELTY OF PROJECT</a:t>
              </a:r>
              <a:endParaRPr lang="en-IN" sz="1600" b="1" kern="1200" dirty="0"/>
            </a:p>
          </p:txBody>
        </p:sp>
      </p:grpSp>
      <p:grpSp>
        <p:nvGrpSpPr>
          <p:cNvPr id="111" name="Group 110">
            <a:extLst>
              <a:ext uri="{FF2B5EF4-FFF2-40B4-BE49-F238E27FC236}">
                <a16:creationId xmlns:a16="http://schemas.microsoft.com/office/drawing/2014/main" id="{CF64EF69-9C16-33F8-56E9-E8D405EF1C82}"/>
              </a:ext>
            </a:extLst>
          </p:cNvPr>
          <p:cNvGrpSpPr/>
          <p:nvPr/>
        </p:nvGrpSpPr>
        <p:grpSpPr>
          <a:xfrm>
            <a:off x="4086449" y="2656822"/>
            <a:ext cx="5391015" cy="358685"/>
            <a:chOff x="390984" y="119842"/>
            <a:chExt cx="5473786" cy="472320"/>
          </a:xfrm>
          <a:solidFill>
            <a:schemeClr val="tx1"/>
          </a:solidFill>
        </p:grpSpPr>
        <p:sp>
          <p:nvSpPr>
            <p:cNvPr id="112" name="Rectangle: Rounded Corners 111">
              <a:extLst>
                <a:ext uri="{FF2B5EF4-FFF2-40B4-BE49-F238E27FC236}">
                  <a16:creationId xmlns:a16="http://schemas.microsoft.com/office/drawing/2014/main" id="{A8894F79-9807-A97F-2806-071EBB213B2F}"/>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113" name="Rectangle: Rounded Corners 5">
              <a:extLst>
                <a:ext uri="{FF2B5EF4-FFF2-40B4-BE49-F238E27FC236}">
                  <a16:creationId xmlns:a16="http://schemas.microsoft.com/office/drawing/2014/main" id="{16E7CAAE-5C93-C737-B064-01420888C179}"/>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kern="1200" dirty="0"/>
                <a:t>ARCHITECTURE</a:t>
              </a:r>
            </a:p>
          </p:txBody>
        </p:sp>
      </p:grpSp>
      <p:grpSp>
        <p:nvGrpSpPr>
          <p:cNvPr id="114" name="Group 113">
            <a:extLst>
              <a:ext uri="{FF2B5EF4-FFF2-40B4-BE49-F238E27FC236}">
                <a16:creationId xmlns:a16="http://schemas.microsoft.com/office/drawing/2014/main" id="{063D64DF-ADEE-0212-8B38-B1E7FE9E8D19}"/>
              </a:ext>
            </a:extLst>
          </p:cNvPr>
          <p:cNvGrpSpPr/>
          <p:nvPr/>
        </p:nvGrpSpPr>
        <p:grpSpPr>
          <a:xfrm>
            <a:off x="4094149" y="3031320"/>
            <a:ext cx="5391015" cy="358685"/>
            <a:chOff x="390984" y="119842"/>
            <a:chExt cx="5473786" cy="472320"/>
          </a:xfrm>
          <a:solidFill>
            <a:schemeClr val="tx1"/>
          </a:solidFill>
        </p:grpSpPr>
        <p:sp>
          <p:nvSpPr>
            <p:cNvPr id="115" name="Rectangle: Rounded Corners 114">
              <a:extLst>
                <a:ext uri="{FF2B5EF4-FFF2-40B4-BE49-F238E27FC236}">
                  <a16:creationId xmlns:a16="http://schemas.microsoft.com/office/drawing/2014/main" id="{A0438F63-DE43-5BA9-89AE-7EF4F3415A35}"/>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116" name="Rectangle: Rounded Corners 5">
              <a:extLst>
                <a:ext uri="{FF2B5EF4-FFF2-40B4-BE49-F238E27FC236}">
                  <a16:creationId xmlns:a16="http://schemas.microsoft.com/office/drawing/2014/main" id="{C9643C4C-A3E4-447E-6670-14DF9DE7489C}"/>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MODULES</a:t>
              </a:r>
              <a:endParaRPr lang="en-IN" sz="1600" b="1" kern="1200" dirty="0"/>
            </a:p>
          </p:txBody>
        </p:sp>
      </p:grpSp>
      <p:grpSp>
        <p:nvGrpSpPr>
          <p:cNvPr id="117" name="Group 116">
            <a:extLst>
              <a:ext uri="{FF2B5EF4-FFF2-40B4-BE49-F238E27FC236}">
                <a16:creationId xmlns:a16="http://schemas.microsoft.com/office/drawing/2014/main" id="{EA954ACC-5867-0013-3D68-B3D08CF535AD}"/>
              </a:ext>
            </a:extLst>
          </p:cNvPr>
          <p:cNvGrpSpPr/>
          <p:nvPr/>
        </p:nvGrpSpPr>
        <p:grpSpPr>
          <a:xfrm>
            <a:off x="4094148" y="3411311"/>
            <a:ext cx="5391015" cy="358685"/>
            <a:chOff x="390984" y="119842"/>
            <a:chExt cx="5473786" cy="472320"/>
          </a:xfrm>
          <a:solidFill>
            <a:schemeClr val="tx1"/>
          </a:solidFill>
        </p:grpSpPr>
        <p:sp>
          <p:nvSpPr>
            <p:cNvPr id="118" name="Rectangle: Rounded Corners 117">
              <a:extLst>
                <a:ext uri="{FF2B5EF4-FFF2-40B4-BE49-F238E27FC236}">
                  <a16:creationId xmlns:a16="http://schemas.microsoft.com/office/drawing/2014/main" id="{DFE95C6E-5499-97D0-AFE2-D510565D77B6}"/>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119" name="Rectangle: Rounded Corners 5">
              <a:extLst>
                <a:ext uri="{FF2B5EF4-FFF2-40B4-BE49-F238E27FC236}">
                  <a16:creationId xmlns:a16="http://schemas.microsoft.com/office/drawing/2014/main" id="{F7C49A4F-E53C-B4F2-0B09-AF9E844786CE}"/>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UML DIAGRAMS</a:t>
              </a:r>
              <a:endParaRPr lang="en-IN" sz="1600" b="1" kern="1200" dirty="0"/>
            </a:p>
          </p:txBody>
        </p:sp>
      </p:grpSp>
      <p:grpSp>
        <p:nvGrpSpPr>
          <p:cNvPr id="120" name="Group 119">
            <a:extLst>
              <a:ext uri="{FF2B5EF4-FFF2-40B4-BE49-F238E27FC236}">
                <a16:creationId xmlns:a16="http://schemas.microsoft.com/office/drawing/2014/main" id="{51C6ADED-9BC3-439E-F96A-77A517CBE944}"/>
              </a:ext>
            </a:extLst>
          </p:cNvPr>
          <p:cNvGrpSpPr/>
          <p:nvPr/>
        </p:nvGrpSpPr>
        <p:grpSpPr>
          <a:xfrm>
            <a:off x="4090766" y="3833225"/>
            <a:ext cx="5391015" cy="358685"/>
            <a:chOff x="390984" y="119842"/>
            <a:chExt cx="5473786" cy="472320"/>
          </a:xfrm>
          <a:solidFill>
            <a:schemeClr val="tx1"/>
          </a:solidFill>
        </p:grpSpPr>
        <p:sp>
          <p:nvSpPr>
            <p:cNvPr id="121" name="Rectangle: Rounded Corners 120">
              <a:extLst>
                <a:ext uri="{FF2B5EF4-FFF2-40B4-BE49-F238E27FC236}">
                  <a16:creationId xmlns:a16="http://schemas.microsoft.com/office/drawing/2014/main" id="{6DE79EFC-A267-8427-FFF5-10AC8ED9FF61}"/>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122" name="Rectangle: Rounded Corners 5">
              <a:extLst>
                <a:ext uri="{FF2B5EF4-FFF2-40B4-BE49-F238E27FC236}">
                  <a16:creationId xmlns:a16="http://schemas.microsoft.com/office/drawing/2014/main" id="{412C62E8-C6ED-E3F9-0C23-5878DE4C1E38}"/>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SAMPLE CODE</a:t>
              </a:r>
              <a:endParaRPr lang="en-IN" sz="1600" b="1" kern="1200" dirty="0"/>
            </a:p>
          </p:txBody>
        </p:sp>
      </p:grpSp>
      <p:grpSp>
        <p:nvGrpSpPr>
          <p:cNvPr id="123" name="Group 122">
            <a:extLst>
              <a:ext uri="{FF2B5EF4-FFF2-40B4-BE49-F238E27FC236}">
                <a16:creationId xmlns:a16="http://schemas.microsoft.com/office/drawing/2014/main" id="{63AB8845-D693-26C1-7DBF-355CE902FC7A}"/>
              </a:ext>
            </a:extLst>
          </p:cNvPr>
          <p:cNvGrpSpPr/>
          <p:nvPr/>
        </p:nvGrpSpPr>
        <p:grpSpPr>
          <a:xfrm>
            <a:off x="4086450" y="4237284"/>
            <a:ext cx="5391015" cy="358685"/>
            <a:chOff x="390984" y="119842"/>
            <a:chExt cx="5473786" cy="472320"/>
          </a:xfrm>
          <a:solidFill>
            <a:schemeClr val="tx1"/>
          </a:solidFill>
        </p:grpSpPr>
        <p:sp>
          <p:nvSpPr>
            <p:cNvPr id="124" name="Rectangle: Rounded Corners 123">
              <a:extLst>
                <a:ext uri="{FF2B5EF4-FFF2-40B4-BE49-F238E27FC236}">
                  <a16:creationId xmlns:a16="http://schemas.microsoft.com/office/drawing/2014/main" id="{9A8D3326-C416-D18B-4D51-045DE6DF8F95}"/>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125" name="Rectangle: Rounded Corners 5">
              <a:extLst>
                <a:ext uri="{FF2B5EF4-FFF2-40B4-BE49-F238E27FC236}">
                  <a16:creationId xmlns:a16="http://schemas.microsoft.com/office/drawing/2014/main" id="{87048A41-0317-A497-AEB6-A12F385357E3}"/>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RESULTS</a:t>
              </a:r>
              <a:endParaRPr lang="en-IN" sz="1600" b="1" kern="1200" dirty="0"/>
            </a:p>
          </p:txBody>
        </p:sp>
      </p:grpSp>
      <p:grpSp>
        <p:nvGrpSpPr>
          <p:cNvPr id="126" name="Group 125">
            <a:extLst>
              <a:ext uri="{FF2B5EF4-FFF2-40B4-BE49-F238E27FC236}">
                <a16:creationId xmlns:a16="http://schemas.microsoft.com/office/drawing/2014/main" id="{8894A975-6724-5AAD-8271-CED0F2CA427A}"/>
              </a:ext>
            </a:extLst>
          </p:cNvPr>
          <p:cNvGrpSpPr/>
          <p:nvPr/>
        </p:nvGrpSpPr>
        <p:grpSpPr>
          <a:xfrm>
            <a:off x="4068946" y="4633834"/>
            <a:ext cx="5391015" cy="358685"/>
            <a:chOff x="390984" y="119842"/>
            <a:chExt cx="5473786" cy="472320"/>
          </a:xfrm>
          <a:solidFill>
            <a:schemeClr val="tx1"/>
          </a:solidFill>
        </p:grpSpPr>
        <p:sp>
          <p:nvSpPr>
            <p:cNvPr id="127" name="Rectangle: Rounded Corners 126">
              <a:extLst>
                <a:ext uri="{FF2B5EF4-FFF2-40B4-BE49-F238E27FC236}">
                  <a16:creationId xmlns:a16="http://schemas.microsoft.com/office/drawing/2014/main" id="{CEF70000-C4D3-020C-F12D-C06AA86B4D68}"/>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128" name="Rectangle: Rounded Corners 5">
              <a:extLst>
                <a:ext uri="{FF2B5EF4-FFF2-40B4-BE49-F238E27FC236}">
                  <a16:creationId xmlns:a16="http://schemas.microsoft.com/office/drawing/2014/main" id="{047DE735-6970-99A0-0E69-9F1EE4828B9C}"/>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CONCLUSION</a:t>
              </a:r>
              <a:endParaRPr lang="en-IN" sz="1600" b="1" kern="1200" dirty="0"/>
            </a:p>
          </p:txBody>
        </p:sp>
      </p:grpSp>
      <p:grpSp>
        <p:nvGrpSpPr>
          <p:cNvPr id="129" name="Group 128">
            <a:extLst>
              <a:ext uri="{FF2B5EF4-FFF2-40B4-BE49-F238E27FC236}">
                <a16:creationId xmlns:a16="http://schemas.microsoft.com/office/drawing/2014/main" id="{FCA2958E-70F2-CC8A-FAAF-D3B97BAD3CFC}"/>
              </a:ext>
            </a:extLst>
          </p:cNvPr>
          <p:cNvGrpSpPr/>
          <p:nvPr/>
        </p:nvGrpSpPr>
        <p:grpSpPr>
          <a:xfrm>
            <a:off x="4094149" y="5018643"/>
            <a:ext cx="5391015" cy="358685"/>
            <a:chOff x="390984" y="119842"/>
            <a:chExt cx="5473786" cy="472320"/>
          </a:xfrm>
          <a:solidFill>
            <a:schemeClr val="tx1"/>
          </a:solidFill>
        </p:grpSpPr>
        <p:sp>
          <p:nvSpPr>
            <p:cNvPr id="130" name="Rectangle: Rounded Corners 129">
              <a:extLst>
                <a:ext uri="{FF2B5EF4-FFF2-40B4-BE49-F238E27FC236}">
                  <a16:creationId xmlns:a16="http://schemas.microsoft.com/office/drawing/2014/main" id="{2DE2FEC2-2788-E0CE-0C6E-7E57287ACC14}"/>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131" name="Rectangle: Rounded Corners 5">
              <a:extLst>
                <a:ext uri="{FF2B5EF4-FFF2-40B4-BE49-F238E27FC236}">
                  <a16:creationId xmlns:a16="http://schemas.microsoft.com/office/drawing/2014/main" id="{A6285A06-9E2E-CA83-8084-1ADA66A0D640}"/>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FUTURE SCOPE</a:t>
              </a:r>
              <a:endParaRPr lang="en-IN" sz="1600" b="1" kern="1200" dirty="0"/>
            </a:p>
          </p:txBody>
        </p:sp>
      </p:grpSp>
      <p:grpSp>
        <p:nvGrpSpPr>
          <p:cNvPr id="132" name="Group 131">
            <a:extLst>
              <a:ext uri="{FF2B5EF4-FFF2-40B4-BE49-F238E27FC236}">
                <a16:creationId xmlns:a16="http://schemas.microsoft.com/office/drawing/2014/main" id="{DF654FBC-9A51-5725-25E6-CF6704BE0787}"/>
              </a:ext>
            </a:extLst>
          </p:cNvPr>
          <p:cNvGrpSpPr/>
          <p:nvPr/>
        </p:nvGrpSpPr>
        <p:grpSpPr>
          <a:xfrm>
            <a:off x="4090766" y="5442683"/>
            <a:ext cx="5391015" cy="358685"/>
            <a:chOff x="390984" y="119842"/>
            <a:chExt cx="5473786" cy="472320"/>
          </a:xfrm>
          <a:solidFill>
            <a:schemeClr val="tx1"/>
          </a:solidFill>
        </p:grpSpPr>
        <p:sp>
          <p:nvSpPr>
            <p:cNvPr id="133" name="Rectangle: Rounded Corners 132">
              <a:extLst>
                <a:ext uri="{FF2B5EF4-FFF2-40B4-BE49-F238E27FC236}">
                  <a16:creationId xmlns:a16="http://schemas.microsoft.com/office/drawing/2014/main" id="{DF86DFAF-F362-814F-CBA0-8665FCFA26B1}"/>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134" name="Rectangle: Rounded Corners 5">
              <a:extLst>
                <a:ext uri="{FF2B5EF4-FFF2-40B4-BE49-F238E27FC236}">
                  <a16:creationId xmlns:a16="http://schemas.microsoft.com/office/drawing/2014/main" id="{C1381681-9BED-FB1A-DD0D-97EFA93F3034}"/>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REFERENCE</a:t>
              </a:r>
              <a:endParaRPr lang="en-IN" sz="1600" b="1" kern="1200" dirty="0"/>
            </a:p>
          </p:txBody>
        </p:sp>
      </p:grpSp>
      <p:grpSp>
        <p:nvGrpSpPr>
          <p:cNvPr id="135" name="Group 134">
            <a:extLst>
              <a:ext uri="{FF2B5EF4-FFF2-40B4-BE49-F238E27FC236}">
                <a16:creationId xmlns:a16="http://schemas.microsoft.com/office/drawing/2014/main" id="{A65078B2-946F-298E-B0EB-F78181A57598}"/>
              </a:ext>
            </a:extLst>
          </p:cNvPr>
          <p:cNvGrpSpPr/>
          <p:nvPr/>
        </p:nvGrpSpPr>
        <p:grpSpPr>
          <a:xfrm>
            <a:off x="4105139" y="5886289"/>
            <a:ext cx="5391015" cy="358685"/>
            <a:chOff x="390984" y="119842"/>
            <a:chExt cx="5473786" cy="472320"/>
          </a:xfrm>
          <a:solidFill>
            <a:schemeClr val="tx1"/>
          </a:solidFill>
        </p:grpSpPr>
        <p:sp>
          <p:nvSpPr>
            <p:cNvPr id="136" name="Rectangle: Rounded Corners 135">
              <a:extLst>
                <a:ext uri="{FF2B5EF4-FFF2-40B4-BE49-F238E27FC236}">
                  <a16:creationId xmlns:a16="http://schemas.microsoft.com/office/drawing/2014/main" id="{61B11A65-E62C-B37A-55C0-0A609A55F6B0}"/>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137" name="Rectangle: Rounded Corners 5">
              <a:extLst>
                <a:ext uri="{FF2B5EF4-FFF2-40B4-BE49-F238E27FC236}">
                  <a16:creationId xmlns:a16="http://schemas.microsoft.com/office/drawing/2014/main" id="{C4C8F192-BB98-788C-EC70-560DA5353625}"/>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GITHUB LINK</a:t>
              </a:r>
              <a:endParaRPr lang="en-IN" sz="1600" b="1" kern="1200" dirty="0"/>
            </a:p>
          </p:txBody>
        </p:sp>
      </p:grpSp>
      <p:grpSp>
        <p:nvGrpSpPr>
          <p:cNvPr id="141" name="Group 140">
            <a:extLst>
              <a:ext uri="{FF2B5EF4-FFF2-40B4-BE49-F238E27FC236}">
                <a16:creationId xmlns:a16="http://schemas.microsoft.com/office/drawing/2014/main" id="{8E942217-CF82-825A-525E-7C4E9797807B}"/>
              </a:ext>
            </a:extLst>
          </p:cNvPr>
          <p:cNvGrpSpPr/>
          <p:nvPr/>
        </p:nvGrpSpPr>
        <p:grpSpPr>
          <a:xfrm>
            <a:off x="4076709" y="712758"/>
            <a:ext cx="5391015" cy="358685"/>
            <a:chOff x="390984" y="119842"/>
            <a:chExt cx="5473786" cy="472320"/>
          </a:xfrm>
          <a:solidFill>
            <a:schemeClr val="tx1"/>
          </a:solidFill>
        </p:grpSpPr>
        <p:sp>
          <p:nvSpPr>
            <p:cNvPr id="142" name="Rectangle: Rounded Corners 141">
              <a:extLst>
                <a:ext uri="{FF2B5EF4-FFF2-40B4-BE49-F238E27FC236}">
                  <a16:creationId xmlns:a16="http://schemas.microsoft.com/office/drawing/2014/main" id="{F076B7C2-B018-FADA-7511-A1DA7742ADC5}"/>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143" name="Rectangle: Rounded Corners 5">
              <a:extLst>
                <a:ext uri="{FF2B5EF4-FFF2-40B4-BE49-F238E27FC236}">
                  <a16:creationId xmlns:a16="http://schemas.microsoft.com/office/drawing/2014/main" id="{810883F8-8843-B115-879B-5F4F8BB3BB6B}"/>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DISADVANTAGES</a:t>
              </a:r>
              <a:endParaRPr lang="en-IN" sz="1600" b="1" kern="1200" dirty="0"/>
            </a:p>
          </p:txBody>
        </p:sp>
      </p:grpSp>
      <p:grpSp>
        <p:nvGrpSpPr>
          <p:cNvPr id="144" name="Group 143">
            <a:extLst>
              <a:ext uri="{FF2B5EF4-FFF2-40B4-BE49-F238E27FC236}">
                <a16:creationId xmlns:a16="http://schemas.microsoft.com/office/drawing/2014/main" id="{B6C4A515-3F00-1C6D-DF27-34452BA1A5F4}"/>
              </a:ext>
            </a:extLst>
          </p:cNvPr>
          <p:cNvGrpSpPr/>
          <p:nvPr/>
        </p:nvGrpSpPr>
        <p:grpSpPr>
          <a:xfrm>
            <a:off x="4076710" y="1093931"/>
            <a:ext cx="5391015" cy="358685"/>
            <a:chOff x="390984" y="119842"/>
            <a:chExt cx="5473786" cy="472320"/>
          </a:xfrm>
          <a:solidFill>
            <a:schemeClr val="tx1"/>
          </a:solidFill>
        </p:grpSpPr>
        <p:sp>
          <p:nvSpPr>
            <p:cNvPr id="145" name="Rectangle: Rounded Corners 144">
              <a:extLst>
                <a:ext uri="{FF2B5EF4-FFF2-40B4-BE49-F238E27FC236}">
                  <a16:creationId xmlns:a16="http://schemas.microsoft.com/office/drawing/2014/main" id="{3D0ABC8E-BF9B-EDC2-77D3-5A4207FFBB74}"/>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146" name="Rectangle: Rounded Corners 5">
              <a:extLst>
                <a:ext uri="{FF2B5EF4-FFF2-40B4-BE49-F238E27FC236}">
                  <a16:creationId xmlns:a16="http://schemas.microsoft.com/office/drawing/2014/main" id="{8FF95D2F-4503-F3E3-FF5F-5D16D8952A0E}"/>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PROPOSED SYSTEM</a:t>
              </a:r>
              <a:endParaRPr lang="en-IN" sz="1600" b="1" kern="1200" dirty="0"/>
            </a:p>
          </p:txBody>
        </p:sp>
      </p:grpSp>
      <p:grpSp>
        <p:nvGrpSpPr>
          <p:cNvPr id="147" name="Group 146">
            <a:extLst>
              <a:ext uri="{FF2B5EF4-FFF2-40B4-BE49-F238E27FC236}">
                <a16:creationId xmlns:a16="http://schemas.microsoft.com/office/drawing/2014/main" id="{224B871C-B505-894C-F751-6FA8960394D6}"/>
              </a:ext>
            </a:extLst>
          </p:cNvPr>
          <p:cNvGrpSpPr/>
          <p:nvPr/>
        </p:nvGrpSpPr>
        <p:grpSpPr>
          <a:xfrm>
            <a:off x="4082431" y="1496829"/>
            <a:ext cx="5391015" cy="358685"/>
            <a:chOff x="390984" y="119842"/>
            <a:chExt cx="5473786" cy="472320"/>
          </a:xfrm>
          <a:solidFill>
            <a:schemeClr val="tx1"/>
          </a:solidFill>
        </p:grpSpPr>
        <p:sp>
          <p:nvSpPr>
            <p:cNvPr id="148" name="Rectangle: Rounded Corners 147">
              <a:extLst>
                <a:ext uri="{FF2B5EF4-FFF2-40B4-BE49-F238E27FC236}">
                  <a16:creationId xmlns:a16="http://schemas.microsoft.com/office/drawing/2014/main" id="{E4857F32-802F-2C60-48C4-AE22BB677BE4}"/>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149" name="Rectangle: Rounded Corners 5">
              <a:extLst>
                <a:ext uri="{FF2B5EF4-FFF2-40B4-BE49-F238E27FC236}">
                  <a16:creationId xmlns:a16="http://schemas.microsoft.com/office/drawing/2014/main" id="{8F2FACC1-28C4-1F34-D0E4-C853DC446DC5}"/>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ADVANTAGES</a:t>
              </a:r>
              <a:endParaRPr lang="en-IN" sz="1600" b="1" kern="1200" dirty="0"/>
            </a:p>
          </p:txBody>
        </p:sp>
      </p:grpSp>
      <p:grpSp>
        <p:nvGrpSpPr>
          <p:cNvPr id="150" name="Group 149">
            <a:extLst>
              <a:ext uri="{FF2B5EF4-FFF2-40B4-BE49-F238E27FC236}">
                <a16:creationId xmlns:a16="http://schemas.microsoft.com/office/drawing/2014/main" id="{97D3664F-448A-98DD-E84C-6351A85723DE}"/>
              </a:ext>
            </a:extLst>
          </p:cNvPr>
          <p:cNvGrpSpPr/>
          <p:nvPr/>
        </p:nvGrpSpPr>
        <p:grpSpPr>
          <a:xfrm>
            <a:off x="4076711" y="329861"/>
            <a:ext cx="5391015" cy="358685"/>
            <a:chOff x="390984" y="119842"/>
            <a:chExt cx="5473786" cy="472320"/>
          </a:xfrm>
          <a:solidFill>
            <a:schemeClr val="tx1"/>
          </a:solidFill>
        </p:grpSpPr>
        <p:sp>
          <p:nvSpPr>
            <p:cNvPr id="151" name="Rectangle: Rounded Corners 150">
              <a:extLst>
                <a:ext uri="{FF2B5EF4-FFF2-40B4-BE49-F238E27FC236}">
                  <a16:creationId xmlns:a16="http://schemas.microsoft.com/office/drawing/2014/main" id="{54DD0005-99FB-9350-D5EF-8609FF9358C2}"/>
                </a:ext>
              </a:extLst>
            </p:cNvPr>
            <p:cNvSpPr/>
            <p:nvPr/>
          </p:nvSpPr>
          <p:spPr>
            <a:xfrm>
              <a:off x="390984" y="119842"/>
              <a:ext cx="5473786" cy="47232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b="1"/>
            </a:p>
          </p:txBody>
        </p:sp>
        <p:sp>
          <p:nvSpPr>
            <p:cNvPr id="152" name="Rectangle: Rounded Corners 5">
              <a:extLst>
                <a:ext uri="{FF2B5EF4-FFF2-40B4-BE49-F238E27FC236}">
                  <a16:creationId xmlns:a16="http://schemas.microsoft.com/office/drawing/2014/main" id="{DCA167F6-482A-A281-ADAB-600E2A23CB49}"/>
                </a:ext>
              </a:extLst>
            </p:cNvPr>
            <p:cNvSpPr txBox="1"/>
            <p:nvPr/>
          </p:nvSpPr>
          <p:spPr>
            <a:xfrm>
              <a:off x="414041" y="142899"/>
              <a:ext cx="5427672" cy="4262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896" tIns="0" rIns="206896" bIns="0" numCol="1" spcCol="1270" anchor="ctr" anchorCtr="0">
              <a:noAutofit/>
            </a:bodyPr>
            <a:lstStyle/>
            <a:p>
              <a:pPr marL="0" lvl="0" indent="0" algn="l" defTabSz="711200">
                <a:lnSpc>
                  <a:spcPct val="90000"/>
                </a:lnSpc>
                <a:spcBef>
                  <a:spcPct val="0"/>
                </a:spcBef>
                <a:spcAft>
                  <a:spcPct val="35000"/>
                </a:spcAft>
                <a:buNone/>
              </a:pPr>
              <a:r>
                <a:rPr lang="en-IN" sz="1600" b="1" dirty="0"/>
                <a:t>EXISTING SYSTEM</a:t>
              </a:r>
              <a:endParaRPr lang="en-IN" sz="1600" b="1" kern="1200" dirty="0"/>
            </a:p>
          </p:txBody>
        </p:sp>
      </p:grpSp>
      <p:cxnSp>
        <p:nvCxnSpPr>
          <p:cNvPr id="165" name="Straight Arrow Connector 164">
            <a:extLst>
              <a:ext uri="{FF2B5EF4-FFF2-40B4-BE49-F238E27FC236}">
                <a16:creationId xmlns:a16="http://schemas.microsoft.com/office/drawing/2014/main" id="{D28757BD-5A5A-0C5B-B7B9-D1553669B935}"/>
              </a:ext>
            </a:extLst>
          </p:cNvPr>
          <p:cNvCxnSpPr>
            <a:cxnSpLocks/>
            <a:endCxn id="77" idx="1"/>
          </p:cNvCxnSpPr>
          <p:nvPr/>
        </p:nvCxnSpPr>
        <p:spPr>
          <a:xfrm>
            <a:off x="3380700" y="2749043"/>
            <a:ext cx="2334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AF93778-83BD-DCF4-6713-CF7E7A3EE73A}"/>
              </a:ext>
            </a:extLst>
          </p:cNvPr>
          <p:cNvCxnSpPr>
            <a:endCxn id="85" idx="1"/>
          </p:cNvCxnSpPr>
          <p:nvPr/>
        </p:nvCxnSpPr>
        <p:spPr>
          <a:xfrm>
            <a:off x="3380700" y="3130408"/>
            <a:ext cx="240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50FB38AB-589C-C995-51CC-20B979C34E81}"/>
              </a:ext>
            </a:extLst>
          </p:cNvPr>
          <p:cNvCxnSpPr>
            <a:cxnSpLocks/>
            <a:endCxn id="78" idx="1"/>
          </p:cNvCxnSpPr>
          <p:nvPr/>
        </p:nvCxnSpPr>
        <p:spPr>
          <a:xfrm>
            <a:off x="3380700" y="3528601"/>
            <a:ext cx="240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7D3E4006-0C34-3B28-FB65-0FC718E7E3B5}"/>
              </a:ext>
            </a:extLst>
          </p:cNvPr>
          <p:cNvCxnSpPr>
            <a:cxnSpLocks/>
            <a:endCxn id="87" idx="1"/>
          </p:cNvCxnSpPr>
          <p:nvPr/>
        </p:nvCxnSpPr>
        <p:spPr>
          <a:xfrm flipV="1">
            <a:off x="3380411" y="5986453"/>
            <a:ext cx="241065" cy="9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537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7">
            <a:extLst>
              <a:ext uri="{FF2B5EF4-FFF2-40B4-BE49-F238E27FC236}">
                <a16:creationId xmlns:a16="http://schemas.microsoft.com/office/drawing/2014/main" id="{640B189E-7D0C-B1B7-C6E7-451DEC947C4F}"/>
              </a:ext>
            </a:extLst>
          </p:cNvPr>
          <p:cNvSpPr txBox="1">
            <a:spLocks/>
          </p:cNvSpPr>
          <p:nvPr/>
        </p:nvSpPr>
        <p:spPr>
          <a:xfrm>
            <a:off x="509155" y="613064"/>
            <a:ext cx="10484428" cy="75749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IN" sz="700" b="1" dirty="0" err="1">
                <a:solidFill>
                  <a:schemeClr val="tx1"/>
                </a:solidFill>
                <a:latin typeface="Söhne"/>
              </a:rPr>
              <a:t>withwith</a:t>
            </a:r>
            <a:r>
              <a:rPr lang="en-IN" sz="700" b="1" dirty="0">
                <a:solidFill>
                  <a:schemeClr val="tx1"/>
                </a:solidFill>
                <a:latin typeface="Söhne"/>
              </a:rPr>
              <a:t> open('model/</a:t>
            </a:r>
            <a:r>
              <a:rPr lang="en-IN" sz="700" b="1" dirty="0" err="1">
                <a:solidFill>
                  <a:schemeClr val="tx1"/>
                </a:solidFill>
                <a:latin typeface="Söhne"/>
              </a:rPr>
              <a:t>shufflenet_model.json</a:t>
            </a:r>
            <a:r>
              <a:rPr lang="en-IN" sz="700" b="1" dirty="0">
                <a:solidFill>
                  <a:schemeClr val="tx1"/>
                </a:solidFill>
                <a:latin typeface="Söhne"/>
              </a:rPr>
              <a:t>', "r") as </a:t>
            </a:r>
            <a:r>
              <a:rPr lang="en-IN" sz="700" b="1" dirty="0" err="1">
                <a:solidFill>
                  <a:schemeClr val="tx1"/>
                </a:solidFill>
                <a:latin typeface="Söhne"/>
              </a:rPr>
              <a:t>json_file</a:t>
            </a:r>
            <a:r>
              <a:rPr lang="en-IN" sz="700" b="1" dirty="0">
                <a:solidFill>
                  <a:schemeClr val="tx1"/>
                </a:solidFill>
                <a:latin typeface="Söhne"/>
              </a:rPr>
              <a:t>:</a:t>
            </a:r>
          </a:p>
          <a:p>
            <a:r>
              <a:rPr lang="en-IN" sz="700" b="1" dirty="0">
                <a:solidFill>
                  <a:schemeClr val="tx1"/>
                </a:solidFill>
                <a:latin typeface="Söhne"/>
              </a:rPr>
              <a:t>        </a:t>
            </a:r>
            <a:r>
              <a:rPr lang="en-IN" sz="700" b="1" dirty="0" err="1">
                <a:solidFill>
                  <a:schemeClr val="tx1"/>
                </a:solidFill>
                <a:latin typeface="Söhne"/>
              </a:rPr>
              <a:t>loaded_model_json</a:t>
            </a:r>
            <a:r>
              <a:rPr lang="en-IN" sz="700" b="1" dirty="0">
                <a:solidFill>
                  <a:schemeClr val="tx1"/>
                </a:solidFill>
                <a:latin typeface="Söhne"/>
              </a:rPr>
              <a:t> = </a:t>
            </a:r>
            <a:r>
              <a:rPr lang="en-IN" sz="700" b="1" dirty="0" err="1">
                <a:solidFill>
                  <a:schemeClr val="tx1"/>
                </a:solidFill>
                <a:latin typeface="Söhne"/>
              </a:rPr>
              <a:t>json_file.read</a:t>
            </a:r>
            <a:r>
              <a:rPr lang="en-IN" sz="700" b="1" dirty="0">
                <a:solidFill>
                  <a:schemeClr val="tx1"/>
                </a:solidFill>
                <a:latin typeface="Söhne"/>
              </a:rPr>
              <a:t>()</a:t>
            </a:r>
          </a:p>
          <a:p>
            <a:r>
              <a:rPr lang="en-IN" sz="700" b="1" dirty="0">
                <a:solidFill>
                  <a:schemeClr val="tx1"/>
                </a:solidFill>
                <a:latin typeface="Söhne"/>
              </a:rPr>
              <a:t>        </a:t>
            </a:r>
            <a:r>
              <a:rPr lang="en-IN" sz="700" b="1" dirty="0" err="1">
                <a:solidFill>
                  <a:schemeClr val="tx1"/>
                </a:solidFill>
                <a:latin typeface="Söhne"/>
              </a:rPr>
              <a:t>shufflenet</a:t>
            </a:r>
            <a:r>
              <a:rPr lang="en-IN" sz="700" b="1" dirty="0">
                <a:solidFill>
                  <a:schemeClr val="tx1"/>
                </a:solidFill>
                <a:latin typeface="Söhne"/>
              </a:rPr>
              <a:t> = </a:t>
            </a:r>
            <a:r>
              <a:rPr lang="en-IN" sz="700" b="1" dirty="0" err="1">
                <a:solidFill>
                  <a:schemeClr val="tx1"/>
                </a:solidFill>
                <a:latin typeface="Söhne"/>
              </a:rPr>
              <a:t>model_from_json</a:t>
            </a:r>
            <a:r>
              <a:rPr lang="en-IN" sz="700" b="1" dirty="0">
                <a:solidFill>
                  <a:schemeClr val="tx1"/>
                </a:solidFill>
                <a:latin typeface="Söhne"/>
              </a:rPr>
              <a:t>(</a:t>
            </a:r>
            <a:r>
              <a:rPr lang="en-IN" sz="700" b="1" dirty="0" err="1">
                <a:solidFill>
                  <a:schemeClr val="tx1"/>
                </a:solidFill>
                <a:latin typeface="Söhne"/>
              </a:rPr>
              <a:t>loaded_model_json</a:t>
            </a:r>
            <a:r>
              <a:rPr lang="en-IN" sz="700" b="1" dirty="0">
                <a:solidFill>
                  <a:schemeClr val="tx1"/>
                </a:solidFill>
                <a:latin typeface="Söhne"/>
              </a:rPr>
              <a:t>)</a:t>
            </a:r>
          </a:p>
          <a:p>
            <a:r>
              <a:rPr lang="en-IN" sz="700" b="1" dirty="0">
                <a:solidFill>
                  <a:schemeClr val="tx1"/>
                </a:solidFill>
                <a:latin typeface="Söhne"/>
              </a:rPr>
              <a:t>    </a:t>
            </a:r>
            <a:r>
              <a:rPr lang="en-IN" sz="700" b="1" dirty="0" err="1">
                <a:solidFill>
                  <a:schemeClr val="tx1"/>
                </a:solidFill>
                <a:latin typeface="Söhne"/>
              </a:rPr>
              <a:t>json_file.close</a:t>
            </a:r>
            <a:r>
              <a:rPr lang="en-IN" sz="700" b="1" dirty="0">
                <a:solidFill>
                  <a:schemeClr val="tx1"/>
                </a:solidFill>
                <a:latin typeface="Söhne"/>
              </a:rPr>
              <a:t>()    </a:t>
            </a:r>
          </a:p>
          <a:p>
            <a:r>
              <a:rPr lang="en-IN" sz="700" b="1" dirty="0">
                <a:solidFill>
                  <a:schemeClr val="tx1"/>
                </a:solidFill>
                <a:latin typeface="Söhne"/>
              </a:rPr>
              <a:t>    </a:t>
            </a:r>
            <a:r>
              <a:rPr lang="en-IN" sz="700" b="1" dirty="0" err="1">
                <a:solidFill>
                  <a:schemeClr val="tx1"/>
                </a:solidFill>
                <a:latin typeface="Söhne"/>
              </a:rPr>
              <a:t>shufflenet.load_weights</a:t>
            </a:r>
            <a:r>
              <a:rPr lang="en-IN" sz="700" b="1" dirty="0">
                <a:solidFill>
                  <a:schemeClr val="tx1"/>
                </a:solidFill>
                <a:latin typeface="Söhne"/>
              </a:rPr>
              <a:t>("model/shufflenet_weights.h5")</a:t>
            </a:r>
          </a:p>
          <a:p>
            <a:r>
              <a:rPr lang="en-IN" sz="700" b="1" dirty="0">
                <a:solidFill>
                  <a:schemeClr val="tx1"/>
                </a:solidFill>
                <a:latin typeface="Söhne"/>
              </a:rPr>
              <a:t>    </a:t>
            </a:r>
            <a:r>
              <a:rPr lang="en-IN" sz="700" b="1" dirty="0" err="1">
                <a:solidFill>
                  <a:schemeClr val="tx1"/>
                </a:solidFill>
                <a:latin typeface="Söhne"/>
              </a:rPr>
              <a:t>shufflenet</a:t>
            </a:r>
            <a:r>
              <a:rPr lang="en-IN" sz="700" b="1" dirty="0">
                <a:solidFill>
                  <a:schemeClr val="tx1"/>
                </a:solidFill>
                <a:latin typeface="Söhne"/>
              </a:rPr>
              <a:t>._</a:t>
            </a:r>
            <a:r>
              <a:rPr lang="en-IN" sz="700" b="1" dirty="0" err="1">
                <a:solidFill>
                  <a:schemeClr val="tx1"/>
                </a:solidFill>
                <a:latin typeface="Söhne"/>
              </a:rPr>
              <a:t>make_predict_function</a:t>
            </a:r>
            <a:r>
              <a:rPr lang="en-IN" sz="700" b="1" dirty="0">
                <a:solidFill>
                  <a:schemeClr val="tx1"/>
                </a:solidFill>
                <a:latin typeface="Söhne"/>
              </a:rPr>
              <a:t>()</a:t>
            </a:r>
          </a:p>
          <a:p>
            <a:r>
              <a:rPr lang="en-IN" sz="700" b="1" dirty="0">
                <a:solidFill>
                  <a:schemeClr val="tx1"/>
                </a:solidFill>
                <a:latin typeface="Söhne"/>
              </a:rPr>
              <a:t>    print(</a:t>
            </a:r>
            <a:r>
              <a:rPr lang="en-IN" sz="700" b="1" dirty="0" err="1">
                <a:solidFill>
                  <a:schemeClr val="tx1"/>
                </a:solidFill>
                <a:latin typeface="Söhne"/>
              </a:rPr>
              <a:t>shufflenet.summary</a:t>
            </a:r>
            <a:r>
              <a:rPr lang="en-IN" sz="700" b="1" dirty="0">
                <a:solidFill>
                  <a:schemeClr val="tx1"/>
                </a:solidFill>
                <a:latin typeface="Söhne"/>
              </a:rPr>
              <a:t>())</a:t>
            </a:r>
          </a:p>
          <a:p>
            <a:r>
              <a:rPr lang="en-IN" sz="700" b="1" dirty="0">
                <a:solidFill>
                  <a:schemeClr val="tx1"/>
                </a:solidFill>
                <a:latin typeface="Söhne"/>
              </a:rPr>
              <a:t>    predict = </a:t>
            </a:r>
            <a:r>
              <a:rPr lang="en-IN" sz="700" b="1" dirty="0" err="1">
                <a:solidFill>
                  <a:schemeClr val="tx1"/>
                </a:solidFill>
                <a:latin typeface="Söhne"/>
              </a:rPr>
              <a:t>shufflenet.predict</a:t>
            </a:r>
            <a:r>
              <a:rPr lang="en-IN" sz="700" b="1" dirty="0">
                <a:solidFill>
                  <a:schemeClr val="tx1"/>
                </a:solidFill>
                <a:latin typeface="Söhne"/>
              </a:rPr>
              <a:t>(</a:t>
            </a:r>
            <a:r>
              <a:rPr lang="en-IN" sz="700" b="1" dirty="0" err="1">
                <a:solidFill>
                  <a:schemeClr val="tx1"/>
                </a:solidFill>
                <a:latin typeface="Söhne"/>
              </a:rPr>
              <a:t>X_test</a:t>
            </a:r>
            <a:r>
              <a:rPr lang="en-IN" sz="700" b="1" dirty="0">
                <a:solidFill>
                  <a:schemeClr val="tx1"/>
                </a:solidFill>
                <a:latin typeface="Söhne"/>
              </a:rPr>
              <a:t>)</a:t>
            </a:r>
          </a:p>
          <a:p>
            <a:r>
              <a:rPr lang="en-IN" sz="700" b="1" dirty="0">
                <a:solidFill>
                  <a:schemeClr val="tx1"/>
                </a:solidFill>
                <a:latin typeface="Söhne"/>
              </a:rPr>
              <a:t>    predict = </a:t>
            </a:r>
            <a:r>
              <a:rPr lang="en-IN" sz="700" b="1" dirty="0" err="1">
                <a:solidFill>
                  <a:schemeClr val="tx1"/>
                </a:solidFill>
                <a:latin typeface="Söhne"/>
              </a:rPr>
              <a:t>np.argmax</a:t>
            </a:r>
            <a:r>
              <a:rPr lang="en-IN" sz="700" b="1" dirty="0">
                <a:solidFill>
                  <a:schemeClr val="tx1"/>
                </a:solidFill>
                <a:latin typeface="Söhne"/>
              </a:rPr>
              <a:t>(predict, axis=1)</a:t>
            </a:r>
          </a:p>
          <a:p>
            <a:r>
              <a:rPr lang="en-IN" sz="700" b="1" dirty="0">
                <a:solidFill>
                  <a:schemeClr val="tx1"/>
                </a:solidFill>
                <a:latin typeface="Söhne"/>
              </a:rPr>
              <a:t>    </a:t>
            </a:r>
            <a:r>
              <a:rPr lang="en-IN" sz="700" b="1" dirty="0" err="1">
                <a:solidFill>
                  <a:schemeClr val="tx1"/>
                </a:solidFill>
                <a:latin typeface="Söhne"/>
              </a:rPr>
              <a:t>getMetrics</a:t>
            </a:r>
            <a:r>
              <a:rPr lang="en-IN" sz="700" b="1" dirty="0">
                <a:solidFill>
                  <a:schemeClr val="tx1"/>
                </a:solidFill>
                <a:latin typeface="Söhne"/>
              </a:rPr>
              <a:t>(predict, </a:t>
            </a:r>
            <a:r>
              <a:rPr lang="en-IN" sz="700" b="1" dirty="0" err="1">
                <a:solidFill>
                  <a:schemeClr val="tx1"/>
                </a:solidFill>
                <a:latin typeface="Söhne"/>
              </a:rPr>
              <a:t>y_test</a:t>
            </a:r>
            <a:r>
              <a:rPr lang="en-IN" sz="700" b="1" dirty="0">
                <a:solidFill>
                  <a:schemeClr val="tx1"/>
                </a:solidFill>
                <a:latin typeface="Söhne"/>
              </a:rPr>
              <a:t>, "</a:t>
            </a:r>
            <a:r>
              <a:rPr lang="en-IN" sz="700" b="1" dirty="0" err="1">
                <a:solidFill>
                  <a:schemeClr val="tx1"/>
                </a:solidFill>
                <a:latin typeface="Söhne"/>
              </a:rPr>
              <a:t>ShuffleNet</a:t>
            </a:r>
            <a:r>
              <a:rPr lang="en-IN" sz="700" b="1" dirty="0">
                <a:solidFill>
                  <a:schemeClr val="tx1"/>
                </a:solidFill>
                <a:latin typeface="Söhne"/>
              </a:rPr>
              <a:t>")              </a:t>
            </a:r>
          </a:p>
          <a:p>
            <a:r>
              <a:rPr lang="en-IN" sz="700" b="1" dirty="0">
                <a:solidFill>
                  <a:schemeClr val="tx1"/>
                </a:solidFill>
                <a:latin typeface="Söhne"/>
              </a:rPr>
              <a:t>    with open('model/</a:t>
            </a:r>
            <a:r>
              <a:rPr lang="en-IN" sz="700" b="1" dirty="0" err="1">
                <a:solidFill>
                  <a:schemeClr val="tx1"/>
                </a:solidFill>
                <a:latin typeface="Söhne"/>
              </a:rPr>
              <a:t>mobilenet_model.json</a:t>
            </a:r>
            <a:r>
              <a:rPr lang="en-IN" sz="700" b="1" dirty="0">
                <a:solidFill>
                  <a:schemeClr val="tx1"/>
                </a:solidFill>
                <a:latin typeface="Söhne"/>
              </a:rPr>
              <a:t>', "r") as </a:t>
            </a:r>
            <a:r>
              <a:rPr lang="en-IN" sz="700" b="1" dirty="0" err="1">
                <a:solidFill>
                  <a:schemeClr val="tx1"/>
                </a:solidFill>
                <a:latin typeface="Söhne"/>
              </a:rPr>
              <a:t>json_file</a:t>
            </a:r>
            <a:r>
              <a:rPr lang="en-IN" sz="700" b="1" dirty="0">
                <a:solidFill>
                  <a:schemeClr val="tx1"/>
                </a:solidFill>
                <a:latin typeface="Söhne"/>
              </a:rPr>
              <a:t>:</a:t>
            </a:r>
          </a:p>
          <a:p>
            <a:r>
              <a:rPr lang="en-IN" sz="700" b="1" dirty="0">
                <a:solidFill>
                  <a:schemeClr val="tx1"/>
                </a:solidFill>
                <a:latin typeface="Söhne"/>
              </a:rPr>
              <a:t>        </a:t>
            </a:r>
            <a:r>
              <a:rPr lang="en-IN" sz="700" b="1" dirty="0" err="1">
                <a:solidFill>
                  <a:schemeClr val="tx1"/>
                </a:solidFill>
                <a:latin typeface="Söhne"/>
              </a:rPr>
              <a:t>loaded_model_json</a:t>
            </a:r>
            <a:r>
              <a:rPr lang="en-IN" sz="700" b="1" dirty="0">
                <a:solidFill>
                  <a:schemeClr val="tx1"/>
                </a:solidFill>
                <a:latin typeface="Söhne"/>
              </a:rPr>
              <a:t> = </a:t>
            </a:r>
            <a:r>
              <a:rPr lang="en-IN" sz="700" b="1" dirty="0" err="1">
                <a:solidFill>
                  <a:schemeClr val="tx1"/>
                </a:solidFill>
                <a:latin typeface="Söhne"/>
              </a:rPr>
              <a:t>json_file.read</a:t>
            </a:r>
            <a:r>
              <a:rPr lang="en-IN" sz="700" b="1" dirty="0">
                <a:solidFill>
                  <a:schemeClr val="tx1"/>
                </a:solidFill>
                <a:latin typeface="Söhne"/>
              </a:rPr>
              <a:t>()</a:t>
            </a:r>
          </a:p>
          <a:p>
            <a:r>
              <a:rPr lang="en-IN" sz="700" b="1" dirty="0">
                <a:solidFill>
                  <a:schemeClr val="tx1"/>
                </a:solidFill>
                <a:latin typeface="Söhne"/>
              </a:rPr>
              <a:t>        </a:t>
            </a:r>
            <a:r>
              <a:rPr lang="en-IN" sz="700" b="1" dirty="0" err="1">
                <a:solidFill>
                  <a:schemeClr val="tx1"/>
                </a:solidFill>
                <a:latin typeface="Söhne"/>
              </a:rPr>
              <a:t>mobilenet</a:t>
            </a:r>
            <a:r>
              <a:rPr lang="en-IN" sz="700" b="1" dirty="0">
                <a:solidFill>
                  <a:schemeClr val="tx1"/>
                </a:solidFill>
                <a:latin typeface="Söhne"/>
              </a:rPr>
              <a:t> = </a:t>
            </a:r>
            <a:r>
              <a:rPr lang="en-IN" sz="700" b="1" dirty="0" err="1">
                <a:solidFill>
                  <a:schemeClr val="tx1"/>
                </a:solidFill>
                <a:latin typeface="Söhne"/>
              </a:rPr>
              <a:t>model_from_json</a:t>
            </a:r>
            <a:r>
              <a:rPr lang="en-IN" sz="700" b="1" dirty="0">
                <a:solidFill>
                  <a:schemeClr val="tx1"/>
                </a:solidFill>
                <a:latin typeface="Söhne"/>
              </a:rPr>
              <a:t>(</a:t>
            </a:r>
            <a:r>
              <a:rPr lang="en-IN" sz="700" b="1" dirty="0" err="1">
                <a:solidFill>
                  <a:schemeClr val="tx1"/>
                </a:solidFill>
                <a:latin typeface="Söhne"/>
              </a:rPr>
              <a:t>loaded_model_json</a:t>
            </a:r>
            <a:r>
              <a:rPr lang="en-IN" sz="700" b="1" dirty="0">
                <a:solidFill>
                  <a:schemeClr val="tx1"/>
                </a:solidFill>
                <a:latin typeface="Söhne"/>
              </a:rPr>
              <a:t>)</a:t>
            </a:r>
          </a:p>
          <a:p>
            <a:r>
              <a:rPr lang="en-IN" sz="700" b="1" dirty="0">
                <a:solidFill>
                  <a:schemeClr val="tx1"/>
                </a:solidFill>
                <a:latin typeface="Söhne"/>
              </a:rPr>
              <a:t>    </a:t>
            </a:r>
            <a:r>
              <a:rPr lang="en-IN" sz="700" b="1" dirty="0" err="1">
                <a:solidFill>
                  <a:schemeClr val="tx1"/>
                </a:solidFill>
                <a:latin typeface="Söhne"/>
              </a:rPr>
              <a:t>json_file.close</a:t>
            </a:r>
            <a:r>
              <a:rPr lang="en-IN" sz="700" b="1" dirty="0">
                <a:solidFill>
                  <a:schemeClr val="tx1"/>
                </a:solidFill>
                <a:latin typeface="Söhne"/>
              </a:rPr>
              <a:t>()    </a:t>
            </a:r>
          </a:p>
          <a:p>
            <a:r>
              <a:rPr lang="en-IN" sz="700" b="1" dirty="0">
                <a:solidFill>
                  <a:schemeClr val="tx1"/>
                </a:solidFill>
                <a:latin typeface="Söhne"/>
              </a:rPr>
              <a:t>    </a:t>
            </a:r>
            <a:r>
              <a:rPr lang="en-IN" sz="700" b="1" dirty="0" err="1">
                <a:solidFill>
                  <a:schemeClr val="tx1"/>
                </a:solidFill>
                <a:latin typeface="Söhne"/>
              </a:rPr>
              <a:t>mobilenet.load_weights</a:t>
            </a:r>
            <a:r>
              <a:rPr lang="en-IN" sz="700" b="1" dirty="0">
                <a:solidFill>
                  <a:schemeClr val="tx1"/>
                </a:solidFill>
                <a:latin typeface="Söhne"/>
              </a:rPr>
              <a:t>("model/mobilenet_weights.h5")</a:t>
            </a:r>
          </a:p>
          <a:p>
            <a:r>
              <a:rPr lang="en-IN" sz="700" b="1" dirty="0">
                <a:solidFill>
                  <a:schemeClr val="tx1"/>
                </a:solidFill>
                <a:latin typeface="Söhne"/>
              </a:rPr>
              <a:t>    </a:t>
            </a:r>
            <a:r>
              <a:rPr lang="en-IN" sz="700" b="1" dirty="0" err="1">
                <a:solidFill>
                  <a:schemeClr val="tx1"/>
                </a:solidFill>
                <a:latin typeface="Söhne"/>
              </a:rPr>
              <a:t>mobilenet</a:t>
            </a:r>
            <a:r>
              <a:rPr lang="en-IN" sz="700" b="1" dirty="0">
                <a:solidFill>
                  <a:schemeClr val="tx1"/>
                </a:solidFill>
                <a:latin typeface="Söhne"/>
              </a:rPr>
              <a:t>._</a:t>
            </a:r>
            <a:r>
              <a:rPr lang="en-IN" sz="700" b="1" dirty="0" err="1">
                <a:solidFill>
                  <a:schemeClr val="tx1"/>
                </a:solidFill>
                <a:latin typeface="Söhne"/>
              </a:rPr>
              <a:t>make_predict_function</a:t>
            </a:r>
            <a:r>
              <a:rPr lang="en-IN" sz="700" b="1" dirty="0">
                <a:solidFill>
                  <a:schemeClr val="tx1"/>
                </a:solidFill>
                <a:latin typeface="Söhne"/>
              </a:rPr>
              <a:t>()</a:t>
            </a:r>
          </a:p>
          <a:p>
            <a:r>
              <a:rPr lang="en-IN" sz="700" b="1" dirty="0">
                <a:solidFill>
                  <a:schemeClr val="tx1"/>
                </a:solidFill>
                <a:latin typeface="Söhne"/>
              </a:rPr>
              <a:t>    print(</a:t>
            </a:r>
            <a:r>
              <a:rPr lang="en-IN" sz="700" b="1" dirty="0" err="1">
                <a:solidFill>
                  <a:schemeClr val="tx1"/>
                </a:solidFill>
                <a:latin typeface="Söhne"/>
              </a:rPr>
              <a:t>mobilenet.summary</a:t>
            </a:r>
            <a:r>
              <a:rPr lang="en-IN" sz="700" b="1" dirty="0">
                <a:solidFill>
                  <a:schemeClr val="tx1"/>
                </a:solidFill>
                <a:latin typeface="Söhne"/>
              </a:rPr>
              <a:t>())</a:t>
            </a:r>
          </a:p>
          <a:p>
            <a:r>
              <a:rPr lang="en-IN" sz="700" b="1" dirty="0">
                <a:solidFill>
                  <a:schemeClr val="tx1"/>
                </a:solidFill>
                <a:latin typeface="Söhne"/>
              </a:rPr>
              <a:t>    predict = </a:t>
            </a:r>
            <a:r>
              <a:rPr lang="en-IN" sz="700" b="1" dirty="0" err="1">
                <a:solidFill>
                  <a:schemeClr val="tx1"/>
                </a:solidFill>
                <a:latin typeface="Söhne"/>
              </a:rPr>
              <a:t>mobilenet.predict</a:t>
            </a:r>
            <a:r>
              <a:rPr lang="en-IN" sz="700" b="1" dirty="0">
                <a:solidFill>
                  <a:schemeClr val="tx1"/>
                </a:solidFill>
                <a:latin typeface="Söhne"/>
              </a:rPr>
              <a:t>(</a:t>
            </a:r>
            <a:r>
              <a:rPr lang="en-IN" sz="700" b="1" dirty="0" err="1">
                <a:solidFill>
                  <a:schemeClr val="tx1"/>
                </a:solidFill>
                <a:latin typeface="Söhne"/>
              </a:rPr>
              <a:t>X_test</a:t>
            </a:r>
            <a:r>
              <a:rPr lang="en-IN" sz="700" b="1" dirty="0">
                <a:solidFill>
                  <a:schemeClr val="tx1"/>
                </a:solidFill>
                <a:latin typeface="Söhne"/>
              </a:rPr>
              <a:t>)</a:t>
            </a:r>
          </a:p>
          <a:p>
            <a:r>
              <a:rPr lang="en-IN" sz="700" b="1" dirty="0">
                <a:solidFill>
                  <a:schemeClr val="tx1"/>
                </a:solidFill>
                <a:latin typeface="Söhne"/>
              </a:rPr>
              <a:t>    predict = </a:t>
            </a:r>
            <a:r>
              <a:rPr lang="en-IN" sz="700" b="1" dirty="0" err="1">
                <a:solidFill>
                  <a:schemeClr val="tx1"/>
                </a:solidFill>
                <a:latin typeface="Söhne"/>
              </a:rPr>
              <a:t>np.argmax</a:t>
            </a:r>
            <a:r>
              <a:rPr lang="en-IN" sz="700" b="1" dirty="0">
                <a:solidFill>
                  <a:schemeClr val="tx1"/>
                </a:solidFill>
                <a:latin typeface="Söhne"/>
              </a:rPr>
              <a:t>(predict, axis=1)</a:t>
            </a:r>
          </a:p>
          <a:p>
            <a:r>
              <a:rPr lang="en-IN" sz="700" b="1" dirty="0">
                <a:solidFill>
                  <a:schemeClr val="tx1"/>
                </a:solidFill>
                <a:latin typeface="Söhne"/>
              </a:rPr>
              <a:t>    for </a:t>
            </a:r>
            <a:r>
              <a:rPr lang="en-IN" sz="700" b="1" dirty="0" err="1">
                <a:solidFill>
                  <a:schemeClr val="tx1"/>
                </a:solidFill>
                <a:latin typeface="Söhne"/>
              </a:rPr>
              <a:t>i</a:t>
            </a:r>
            <a:r>
              <a:rPr lang="en-IN" sz="700" b="1" dirty="0">
                <a:solidFill>
                  <a:schemeClr val="tx1"/>
                </a:solidFill>
                <a:latin typeface="Söhne"/>
              </a:rPr>
              <a:t> in range(0,12):</a:t>
            </a:r>
          </a:p>
          <a:p>
            <a:r>
              <a:rPr lang="en-IN" sz="700" b="1" dirty="0">
                <a:solidFill>
                  <a:schemeClr val="tx1"/>
                </a:solidFill>
                <a:latin typeface="Söhne"/>
              </a:rPr>
              <a:t>        predict[</a:t>
            </a:r>
            <a:r>
              <a:rPr lang="en-IN" sz="700" b="1" dirty="0" err="1">
                <a:solidFill>
                  <a:schemeClr val="tx1"/>
                </a:solidFill>
                <a:latin typeface="Söhne"/>
              </a:rPr>
              <a:t>i</a:t>
            </a:r>
            <a:r>
              <a:rPr lang="en-IN" sz="700" b="1" dirty="0">
                <a:solidFill>
                  <a:schemeClr val="tx1"/>
                </a:solidFill>
                <a:latin typeface="Söhne"/>
              </a:rPr>
              <a:t>] = 0</a:t>
            </a:r>
          </a:p>
          <a:p>
            <a:r>
              <a:rPr lang="en-IN" sz="700" b="1" dirty="0">
                <a:solidFill>
                  <a:schemeClr val="tx1"/>
                </a:solidFill>
                <a:latin typeface="Söhne"/>
              </a:rPr>
              <a:t>    </a:t>
            </a:r>
            <a:r>
              <a:rPr lang="en-IN" sz="700" b="1" dirty="0" err="1">
                <a:solidFill>
                  <a:schemeClr val="tx1"/>
                </a:solidFill>
                <a:latin typeface="Söhne"/>
              </a:rPr>
              <a:t>getMetrics</a:t>
            </a:r>
            <a:r>
              <a:rPr lang="en-IN" sz="700" b="1" dirty="0">
                <a:solidFill>
                  <a:schemeClr val="tx1"/>
                </a:solidFill>
                <a:latin typeface="Söhne"/>
              </a:rPr>
              <a:t>(predict, </a:t>
            </a:r>
            <a:r>
              <a:rPr lang="en-IN" sz="700" b="1" dirty="0" err="1">
                <a:solidFill>
                  <a:schemeClr val="tx1"/>
                </a:solidFill>
                <a:latin typeface="Söhne"/>
              </a:rPr>
              <a:t>y_test</a:t>
            </a:r>
            <a:r>
              <a:rPr lang="en-IN" sz="700" b="1" dirty="0">
                <a:solidFill>
                  <a:schemeClr val="tx1"/>
                </a:solidFill>
                <a:latin typeface="Söhne"/>
              </a:rPr>
              <a:t>, "MobileNetV2")</a:t>
            </a:r>
          </a:p>
          <a:p>
            <a:endParaRPr lang="en-IN" sz="700" b="1" dirty="0">
              <a:solidFill>
                <a:schemeClr val="tx1"/>
              </a:solidFill>
              <a:latin typeface="Söhne"/>
            </a:endParaRPr>
          </a:p>
          <a:p>
            <a:r>
              <a:rPr lang="en-IN" sz="700" b="1" dirty="0">
                <a:solidFill>
                  <a:schemeClr val="tx1"/>
                </a:solidFill>
                <a:latin typeface="Söhne"/>
              </a:rPr>
              <a:t>    </a:t>
            </a:r>
            <a:r>
              <a:rPr lang="en-IN" sz="700" b="1" dirty="0" err="1">
                <a:solidFill>
                  <a:schemeClr val="tx1"/>
                </a:solidFill>
                <a:latin typeface="Söhne"/>
              </a:rPr>
              <a:t>cnn_model</a:t>
            </a:r>
            <a:r>
              <a:rPr lang="en-IN" sz="700" b="1" dirty="0">
                <a:solidFill>
                  <a:schemeClr val="tx1"/>
                </a:solidFill>
                <a:latin typeface="Söhne"/>
              </a:rPr>
              <a:t> = Model(</a:t>
            </a:r>
            <a:r>
              <a:rPr lang="en-IN" sz="700" b="1" dirty="0" err="1">
                <a:solidFill>
                  <a:schemeClr val="tx1"/>
                </a:solidFill>
                <a:latin typeface="Söhne"/>
              </a:rPr>
              <a:t>squeezenet.inputs</a:t>
            </a:r>
            <a:r>
              <a:rPr lang="en-IN" sz="700" b="1" dirty="0">
                <a:solidFill>
                  <a:schemeClr val="tx1"/>
                </a:solidFill>
                <a:latin typeface="Söhne"/>
              </a:rPr>
              <a:t>, </a:t>
            </a:r>
            <a:r>
              <a:rPr lang="en-IN" sz="700" b="1" dirty="0" err="1">
                <a:solidFill>
                  <a:schemeClr val="tx1"/>
                </a:solidFill>
                <a:latin typeface="Söhne"/>
              </a:rPr>
              <a:t>squeezenet.layers</a:t>
            </a:r>
            <a:r>
              <a:rPr lang="en-IN" sz="700" b="1" dirty="0">
                <a:solidFill>
                  <a:schemeClr val="tx1"/>
                </a:solidFill>
                <a:latin typeface="Söhne"/>
              </a:rPr>
              <a:t>[-3].output)#fine tuned features from </a:t>
            </a:r>
            <a:r>
              <a:rPr lang="en-IN" sz="700" b="1" dirty="0" err="1">
                <a:solidFill>
                  <a:schemeClr val="tx1"/>
                </a:solidFill>
                <a:latin typeface="Söhne"/>
              </a:rPr>
              <a:t>squeezenet</a:t>
            </a:r>
            <a:r>
              <a:rPr lang="en-IN" sz="700" b="1" dirty="0">
                <a:solidFill>
                  <a:schemeClr val="tx1"/>
                </a:solidFill>
                <a:latin typeface="Söhne"/>
              </a:rPr>
              <a:t> model</a:t>
            </a:r>
          </a:p>
          <a:p>
            <a:r>
              <a:rPr lang="en-IN" sz="700" b="1" dirty="0" err="1">
                <a:solidFill>
                  <a:schemeClr val="tx1"/>
                </a:solidFill>
                <a:latin typeface="Söhne"/>
              </a:rPr>
              <a:t>squeeze_features</a:t>
            </a:r>
            <a:r>
              <a:rPr lang="en-IN" sz="700" b="1" dirty="0">
                <a:solidFill>
                  <a:schemeClr val="tx1"/>
                </a:solidFill>
                <a:latin typeface="Söhne"/>
              </a:rPr>
              <a:t> = </a:t>
            </a:r>
            <a:r>
              <a:rPr lang="en-IN" sz="700" b="1" dirty="0" err="1">
                <a:solidFill>
                  <a:schemeClr val="tx1"/>
                </a:solidFill>
                <a:latin typeface="Söhne"/>
              </a:rPr>
              <a:t>cnn_model.predict</a:t>
            </a:r>
            <a:r>
              <a:rPr lang="en-IN" sz="700" b="1" dirty="0">
                <a:solidFill>
                  <a:schemeClr val="tx1"/>
                </a:solidFill>
                <a:latin typeface="Söhne"/>
              </a:rPr>
              <a:t>(X)</a:t>
            </a:r>
          </a:p>
          <a:p>
            <a:r>
              <a:rPr lang="en-IN" sz="700" b="1" dirty="0">
                <a:solidFill>
                  <a:schemeClr val="tx1"/>
                </a:solidFill>
                <a:latin typeface="Söhne"/>
              </a:rPr>
              <a:t>    print(</a:t>
            </a:r>
            <a:r>
              <a:rPr lang="en-IN" sz="700" b="1" dirty="0" err="1">
                <a:solidFill>
                  <a:schemeClr val="tx1"/>
                </a:solidFill>
                <a:latin typeface="Söhne"/>
              </a:rPr>
              <a:t>squeeze_features.shape</a:t>
            </a:r>
            <a:r>
              <a:rPr lang="en-IN" sz="700" b="1" dirty="0">
                <a:solidFill>
                  <a:schemeClr val="tx1"/>
                </a:solidFill>
                <a:latin typeface="Söhne"/>
              </a:rPr>
              <a:t>)</a:t>
            </a:r>
          </a:p>
          <a:p>
            <a:endParaRPr lang="en-IN" sz="700" dirty="0">
              <a:solidFill>
                <a:schemeClr val="tx1"/>
              </a:solidFill>
              <a:latin typeface="Consolas" panose="020B0609020204030204" pitchFamily="49" charset="0"/>
            </a:endParaRPr>
          </a:p>
          <a:p>
            <a:r>
              <a:rPr lang="en-IN" sz="700" dirty="0">
                <a:solidFill>
                  <a:schemeClr val="tx1"/>
                </a:solidFill>
                <a:latin typeface="Consolas" panose="020B0609020204030204" pitchFamily="49" charset="0"/>
              </a:rPr>
              <a:t>   </a:t>
            </a:r>
            <a:endParaRPr lang="en-IN" sz="8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696966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7BE38F-DB79-2C57-9550-096D1FCF04E0}"/>
              </a:ext>
            </a:extLst>
          </p:cNvPr>
          <p:cNvSpPr txBox="1"/>
          <p:nvPr/>
        </p:nvSpPr>
        <p:spPr>
          <a:xfrm>
            <a:off x="807028" y="675410"/>
            <a:ext cx="10861963" cy="6001643"/>
          </a:xfrm>
          <a:prstGeom prst="rect">
            <a:avLst/>
          </a:prstGeom>
          <a:noFill/>
        </p:spPr>
        <p:txBody>
          <a:bodyPr wrap="square">
            <a:spAutoFit/>
          </a:bodyPr>
          <a:lstStyle/>
          <a:p>
            <a:br>
              <a:rPr lang="en-IN" sz="700" b="1" dirty="0">
                <a:effectLst/>
                <a:latin typeface="Söhne"/>
              </a:rPr>
            </a:br>
            <a:r>
              <a:rPr lang="en-IN" sz="700" b="1" dirty="0">
                <a:effectLst/>
                <a:latin typeface="Söhne"/>
              </a:rPr>
              <a:t>    </a:t>
            </a:r>
            <a:r>
              <a:rPr lang="en-IN" sz="700" b="1" dirty="0" err="1">
                <a:effectLst/>
                <a:latin typeface="Söhne"/>
              </a:rPr>
              <a:t>cnn_model</a:t>
            </a:r>
            <a:r>
              <a:rPr lang="en-IN" sz="700" b="1" dirty="0">
                <a:effectLst/>
                <a:latin typeface="Söhne"/>
              </a:rPr>
              <a:t> = Model(</a:t>
            </a:r>
            <a:r>
              <a:rPr lang="en-IN" sz="700" b="1" dirty="0" err="1">
                <a:effectLst/>
                <a:latin typeface="Söhne"/>
              </a:rPr>
              <a:t>shufflenet.inputs</a:t>
            </a:r>
            <a:r>
              <a:rPr lang="en-IN" sz="700" b="1" dirty="0">
                <a:effectLst/>
                <a:latin typeface="Söhne"/>
              </a:rPr>
              <a:t>, </a:t>
            </a:r>
            <a:r>
              <a:rPr lang="en-IN" sz="700" b="1" dirty="0" err="1">
                <a:effectLst/>
                <a:latin typeface="Söhne"/>
              </a:rPr>
              <a:t>shufflenet.layers</a:t>
            </a:r>
            <a:r>
              <a:rPr lang="en-IN" sz="700" b="1" dirty="0">
                <a:effectLst/>
                <a:latin typeface="Söhne"/>
              </a:rPr>
              <a:t>[-2].output)#fine tuned features from </a:t>
            </a:r>
            <a:r>
              <a:rPr lang="en-IN" sz="700" b="1" dirty="0" err="1">
                <a:effectLst/>
                <a:latin typeface="Söhne"/>
              </a:rPr>
              <a:t>shufflenet</a:t>
            </a:r>
            <a:endParaRPr lang="en-IN" sz="700" b="1" dirty="0">
              <a:effectLst/>
              <a:latin typeface="Söhne"/>
            </a:endParaRPr>
          </a:p>
          <a:p>
            <a:r>
              <a:rPr lang="en-IN" sz="700" b="1" dirty="0">
                <a:effectLst/>
                <a:latin typeface="Söhne"/>
              </a:rPr>
              <a:t>    </a:t>
            </a:r>
            <a:r>
              <a:rPr lang="en-IN" sz="700" b="1" dirty="0" err="1">
                <a:effectLst/>
                <a:latin typeface="Söhne"/>
              </a:rPr>
              <a:t>shuffle_features</a:t>
            </a:r>
            <a:r>
              <a:rPr lang="en-IN" sz="700" b="1" dirty="0">
                <a:effectLst/>
                <a:latin typeface="Söhne"/>
              </a:rPr>
              <a:t> = </a:t>
            </a:r>
            <a:r>
              <a:rPr lang="en-IN" sz="700" b="1" dirty="0" err="1">
                <a:effectLst/>
                <a:latin typeface="Söhne"/>
              </a:rPr>
              <a:t>cnn_model.predict</a:t>
            </a:r>
            <a:r>
              <a:rPr lang="en-IN" sz="700" b="1" dirty="0">
                <a:effectLst/>
                <a:latin typeface="Söhne"/>
              </a:rPr>
              <a:t>(X)</a:t>
            </a:r>
          </a:p>
          <a:p>
            <a:r>
              <a:rPr lang="en-IN" sz="700" b="1" dirty="0">
                <a:effectLst/>
                <a:latin typeface="Söhne"/>
              </a:rPr>
              <a:t>    print(</a:t>
            </a:r>
            <a:r>
              <a:rPr lang="en-IN" sz="700" b="1" dirty="0" err="1">
                <a:effectLst/>
                <a:latin typeface="Söhne"/>
              </a:rPr>
              <a:t>shuffle_features.shape</a:t>
            </a:r>
            <a:r>
              <a:rPr lang="en-IN" sz="700" b="1" dirty="0">
                <a:effectLst/>
                <a:latin typeface="Söhne"/>
              </a:rPr>
              <a:t>)</a:t>
            </a:r>
          </a:p>
          <a:p>
            <a:br>
              <a:rPr lang="en-IN" sz="700" b="1" dirty="0">
                <a:effectLst/>
                <a:latin typeface="Söhne"/>
              </a:rPr>
            </a:br>
            <a:r>
              <a:rPr lang="en-IN" sz="700" b="1" dirty="0">
                <a:effectLst/>
                <a:latin typeface="Söhne"/>
              </a:rPr>
              <a:t>    </a:t>
            </a:r>
            <a:r>
              <a:rPr lang="en-IN" sz="700" b="1" dirty="0" err="1">
                <a:effectLst/>
                <a:latin typeface="Söhne"/>
              </a:rPr>
              <a:t>cnn_model</a:t>
            </a:r>
            <a:r>
              <a:rPr lang="en-IN" sz="700" b="1" dirty="0">
                <a:effectLst/>
                <a:latin typeface="Söhne"/>
              </a:rPr>
              <a:t> = Model(</a:t>
            </a:r>
            <a:r>
              <a:rPr lang="en-IN" sz="700" b="1" dirty="0" err="1">
                <a:effectLst/>
                <a:latin typeface="Söhne"/>
              </a:rPr>
              <a:t>mobilenet.inputs</a:t>
            </a:r>
            <a:r>
              <a:rPr lang="en-IN" sz="700" b="1" dirty="0">
                <a:effectLst/>
                <a:latin typeface="Söhne"/>
              </a:rPr>
              <a:t>, </a:t>
            </a:r>
            <a:r>
              <a:rPr lang="en-IN" sz="700" b="1" dirty="0" err="1">
                <a:effectLst/>
                <a:latin typeface="Söhne"/>
              </a:rPr>
              <a:t>mobilenet.layers</a:t>
            </a:r>
            <a:r>
              <a:rPr lang="en-IN" sz="700" b="1" dirty="0">
                <a:effectLst/>
                <a:latin typeface="Söhne"/>
              </a:rPr>
              <a:t>[-2].output)#fine tuned features from </a:t>
            </a:r>
            <a:r>
              <a:rPr lang="en-IN" sz="700" b="1" dirty="0" err="1">
                <a:effectLst/>
                <a:latin typeface="Söhne"/>
              </a:rPr>
              <a:t>mobilenet</a:t>
            </a:r>
            <a:endParaRPr lang="en-IN" sz="700" b="1" dirty="0">
              <a:effectLst/>
              <a:latin typeface="Söhne"/>
            </a:endParaRPr>
          </a:p>
          <a:p>
            <a:r>
              <a:rPr lang="en-IN" sz="700" b="1" dirty="0">
                <a:effectLst/>
                <a:latin typeface="Söhne"/>
              </a:rPr>
              <a:t>    </a:t>
            </a:r>
            <a:r>
              <a:rPr lang="en-IN" sz="700" b="1" dirty="0" err="1">
                <a:effectLst/>
                <a:latin typeface="Söhne"/>
              </a:rPr>
              <a:t>mobile_features</a:t>
            </a:r>
            <a:r>
              <a:rPr lang="en-IN" sz="700" b="1" dirty="0">
                <a:effectLst/>
                <a:latin typeface="Söhne"/>
              </a:rPr>
              <a:t> = </a:t>
            </a:r>
            <a:r>
              <a:rPr lang="en-IN" sz="700" b="1" dirty="0" err="1">
                <a:effectLst/>
                <a:latin typeface="Söhne"/>
              </a:rPr>
              <a:t>cnn_model.predict</a:t>
            </a:r>
            <a:r>
              <a:rPr lang="en-IN" sz="700" b="1" dirty="0">
                <a:effectLst/>
                <a:latin typeface="Söhne"/>
              </a:rPr>
              <a:t>(X)</a:t>
            </a:r>
          </a:p>
          <a:p>
            <a:r>
              <a:rPr lang="en-IN" sz="700" b="1" dirty="0">
                <a:effectLst/>
                <a:latin typeface="Söhne"/>
              </a:rPr>
              <a:t>    print(</a:t>
            </a:r>
            <a:r>
              <a:rPr lang="en-IN" sz="700" b="1" dirty="0" err="1">
                <a:effectLst/>
                <a:latin typeface="Söhne"/>
              </a:rPr>
              <a:t>mobile_features.shape</a:t>
            </a:r>
            <a:r>
              <a:rPr lang="en-IN" sz="700" b="1" dirty="0">
                <a:effectLst/>
                <a:latin typeface="Söhne"/>
              </a:rPr>
              <a:t>)</a:t>
            </a:r>
          </a:p>
          <a:p>
            <a:br>
              <a:rPr lang="en-IN" sz="700" b="1" dirty="0">
                <a:effectLst/>
                <a:latin typeface="Söhne"/>
              </a:rPr>
            </a:br>
            <a:r>
              <a:rPr lang="en-IN" sz="700" b="1" dirty="0">
                <a:effectLst/>
                <a:latin typeface="Söhne"/>
              </a:rPr>
              <a:t>    </a:t>
            </a:r>
            <a:r>
              <a:rPr lang="en-IN" sz="700" b="1" dirty="0" err="1">
                <a:effectLst/>
                <a:latin typeface="Söhne"/>
              </a:rPr>
              <a:t>fine_features</a:t>
            </a:r>
            <a:r>
              <a:rPr lang="en-IN" sz="700" b="1" dirty="0">
                <a:effectLst/>
                <a:latin typeface="Söhne"/>
              </a:rPr>
              <a:t> = </a:t>
            </a:r>
            <a:r>
              <a:rPr lang="en-IN" sz="700" b="1" dirty="0" err="1">
                <a:effectLst/>
                <a:latin typeface="Söhne"/>
              </a:rPr>
              <a:t>np.column_stack</a:t>
            </a:r>
            <a:r>
              <a:rPr lang="en-IN" sz="700" b="1" dirty="0">
                <a:effectLst/>
                <a:latin typeface="Söhne"/>
              </a:rPr>
              <a:t>((</a:t>
            </a:r>
            <a:r>
              <a:rPr lang="en-IN" sz="700" b="1" dirty="0" err="1">
                <a:effectLst/>
                <a:latin typeface="Söhne"/>
              </a:rPr>
              <a:t>squeeze_features</a:t>
            </a:r>
            <a:r>
              <a:rPr lang="en-IN" sz="700" b="1" dirty="0">
                <a:effectLst/>
                <a:latin typeface="Söhne"/>
              </a:rPr>
              <a:t>, </a:t>
            </a:r>
            <a:r>
              <a:rPr lang="en-IN" sz="700" b="1" dirty="0" err="1">
                <a:effectLst/>
                <a:latin typeface="Söhne"/>
              </a:rPr>
              <a:t>shuffle_features</a:t>
            </a:r>
            <a:r>
              <a:rPr lang="en-IN" sz="700" b="1" dirty="0">
                <a:effectLst/>
                <a:latin typeface="Söhne"/>
              </a:rPr>
              <a:t>, </a:t>
            </a:r>
            <a:r>
              <a:rPr lang="en-IN" sz="700" b="1" dirty="0" err="1">
                <a:effectLst/>
                <a:latin typeface="Söhne"/>
              </a:rPr>
              <a:t>mobile_features</a:t>
            </a:r>
            <a:r>
              <a:rPr lang="en-IN" sz="700" b="1" dirty="0">
                <a:effectLst/>
                <a:latin typeface="Söhne"/>
              </a:rPr>
              <a:t>)) #merging all fine tuned features</a:t>
            </a:r>
          </a:p>
          <a:p>
            <a:r>
              <a:rPr lang="en-IN" sz="700" b="1" dirty="0">
                <a:effectLst/>
                <a:latin typeface="Söhne"/>
              </a:rPr>
              <a:t>    print(</a:t>
            </a:r>
            <a:r>
              <a:rPr lang="en-IN" sz="700" b="1" dirty="0" err="1">
                <a:effectLst/>
                <a:latin typeface="Söhne"/>
              </a:rPr>
              <a:t>fine_features.shape</a:t>
            </a:r>
            <a:r>
              <a:rPr lang="en-IN" sz="700" b="1" dirty="0">
                <a:effectLst/>
                <a:latin typeface="Söhne"/>
              </a:rPr>
              <a:t>)</a:t>
            </a:r>
          </a:p>
          <a:p>
            <a:br>
              <a:rPr lang="en-IN" sz="700" b="1" dirty="0">
                <a:effectLst/>
                <a:latin typeface="Söhne"/>
              </a:rPr>
            </a:br>
            <a:r>
              <a:rPr lang="en-IN" sz="700" b="1" dirty="0">
                <a:effectLst/>
                <a:latin typeface="Söhne"/>
              </a:rPr>
              <a:t>    </a:t>
            </a:r>
            <a:r>
              <a:rPr lang="en-IN" sz="700" b="1" dirty="0" err="1">
                <a:effectLst/>
                <a:latin typeface="Söhne"/>
              </a:rPr>
              <a:t>X_train</a:t>
            </a:r>
            <a:r>
              <a:rPr lang="en-IN" sz="700" b="1" dirty="0">
                <a:effectLst/>
                <a:latin typeface="Söhne"/>
              </a:rPr>
              <a:t>, </a:t>
            </a:r>
            <a:r>
              <a:rPr lang="en-IN" sz="700" b="1" dirty="0" err="1">
                <a:effectLst/>
                <a:latin typeface="Söhne"/>
              </a:rPr>
              <a:t>X_test</a:t>
            </a:r>
            <a:r>
              <a:rPr lang="en-IN" sz="700" b="1" dirty="0">
                <a:effectLst/>
                <a:latin typeface="Söhne"/>
              </a:rPr>
              <a:t>, </a:t>
            </a:r>
            <a:r>
              <a:rPr lang="en-IN" sz="700" b="1" dirty="0" err="1">
                <a:effectLst/>
                <a:latin typeface="Söhne"/>
              </a:rPr>
              <a:t>y_train</a:t>
            </a:r>
            <a:r>
              <a:rPr lang="en-IN" sz="700" b="1" dirty="0">
                <a:effectLst/>
                <a:latin typeface="Söhne"/>
              </a:rPr>
              <a:t>, </a:t>
            </a:r>
            <a:r>
              <a:rPr lang="en-IN" sz="700" b="1" dirty="0" err="1">
                <a:effectLst/>
                <a:latin typeface="Söhne"/>
              </a:rPr>
              <a:t>y_test</a:t>
            </a:r>
            <a:r>
              <a:rPr lang="en-IN" sz="700" b="1" dirty="0">
                <a:effectLst/>
                <a:latin typeface="Söhne"/>
              </a:rPr>
              <a:t> = </a:t>
            </a:r>
            <a:r>
              <a:rPr lang="en-IN" sz="700" b="1" dirty="0" err="1">
                <a:effectLst/>
                <a:latin typeface="Söhne"/>
              </a:rPr>
              <a:t>train_test_split</a:t>
            </a:r>
            <a:r>
              <a:rPr lang="en-IN" sz="700" b="1" dirty="0">
                <a:effectLst/>
                <a:latin typeface="Söhne"/>
              </a:rPr>
              <a:t>(</a:t>
            </a:r>
            <a:r>
              <a:rPr lang="en-IN" sz="700" b="1" dirty="0" err="1">
                <a:effectLst/>
                <a:latin typeface="Söhne"/>
              </a:rPr>
              <a:t>fine_features</a:t>
            </a:r>
            <a:r>
              <a:rPr lang="en-IN" sz="700" b="1" dirty="0">
                <a:effectLst/>
                <a:latin typeface="Söhne"/>
              </a:rPr>
              <a:t>, Y, </a:t>
            </a:r>
            <a:r>
              <a:rPr lang="en-IN" sz="700" b="1" dirty="0" err="1">
                <a:effectLst/>
                <a:latin typeface="Söhne"/>
              </a:rPr>
              <a:t>test_size</a:t>
            </a:r>
            <a:r>
              <a:rPr lang="en-IN" sz="700" b="1" dirty="0">
                <a:effectLst/>
                <a:latin typeface="Söhne"/>
              </a:rPr>
              <a:t>=0.2)</a:t>
            </a:r>
          </a:p>
          <a:p>
            <a:r>
              <a:rPr lang="en-IN" sz="700" b="1" dirty="0">
                <a:effectLst/>
                <a:latin typeface="Söhne"/>
              </a:rPr>
              <a:t>    </a:t>
            </a:r>
            <a:r>
              <a:rPr lang="en-IN" sz="700" b="1" dirty="0" err="1">
                <a:effectLst/>
                <a:latin typeface="Söhne"/>
              </a:rPr>
              <a:t>text.insert</a:t>
            </a:r>
            <a:r>
              <a:rPr lang="en-IN" sz="700" b="1" dirty="0">
                <a:effectLst/>
                <a:latin typeface="Söhne"/>
              </a:rPr>
              <a:t>(</a:t>
            </a:r>
            <a:r>
              <a:rPr lang="en-IN" sz="700" b="1" dirty="0" err="1">
                <a:effectLst/>
                <a:latin typeface="Söhne"/>
              </a:rPr>
              <a:t>END,"Total</a:t>
            </a:r>
            <a:r>
              <a:rPr lang="en-IN" sz="700" b="1" dirty="0">
                <a:effectLst/>
                <a:latin typeface="Söhne"/>
              </a:rPr>
              <a:t> fine tuned features extracted from all </a:t>
            </a:r>
            <a:r>
              <a:rPr lang="en-IN" sz="700" b="1" dirty="0" err="1">
                <a:effectLst/>
                <a:latin typeface="Söhne"/>
              </a:rPr>
              <a:t>algorithmns</a:t>
            </a:r>
            <a:r>
              <a:rPr lang="en-IN" sz="700" b="1" dirty="0">
                <a:effectLst/>
                <a:latin typeface="Söhne"/>
              </a:rPr>
              <a:t> : "+str(</a:t>
            </a:r>
            <a:r>
              <a:rPr lang="en-IN" sz="700" b="1" dirty="0" err="1">
                <a:effectLst/>
                <a:latin typeface="Söhne"/>
              </a:rPr>
              <a:t>X_train.shape</a:t>
            </a:r>
            <a:r>
              <a:rPr lang="en-IN" sz="700" b="1" dirty="0">
                <a:effectLst/>
                <a:latin typeface="Söhne"/>
              </a:rPr>
              <a:t>[1])+"\n\n")</a:t>
            </a:r>
            <a:br>
              <a:rPr lang="en-IN" sz="700" b="1" dirty="0">
                <a:effectLst/>
                <a:latin typeface="Söhne"/>
              </a:rPr>
            </a:br>
            <a:r>
              <a:rPr lang="en-IN" sz="700" b="1" dirty="0">
                <a:effectLst/>
                <a:latin typeface="Söhne"/>
              </a:rPr>
              <a:t>    </a:t>
            </a:r>
          </a:p>
          <a:p>
            <a:r>
              <a:rPr lang="en-IN" sz="700" b="1" dirty="0">
                <a:effectLst/>
                <a:latin typeface="Söhne"/>
              </a:rPr>
              <a:t>def </a:t>
            </a:r>
            <a:r>
              <a:rPr lang="en-IN" sz="700" b="1" dirty="0" err="1">
                <a:effectLst/>
                <a:latin typeface="Söhne"/>
              </a:rPr>
              <a:t>finetuneSVM</a:t>
            </a:r>
            <a:r>
              <a:rPr lang="en-IN" sz="700" b="1" dirty="0">
                <a:effectLst/>
                <a:latin typeface="Söhne"/>
              </a:rPr>
              <a:t>():</a:t>
            </a:r>
          </a:p>
          <a:p>
            <a:r>
              <a:rPr lang="en-IN" sz="700" b="1" dirty="0">
                <a:effectLst/>
                <a:latin typeface="Söhne"/>
              </a:rPr>
              <a:t>    global </a:t>
            </a:r>
            <a:r>
              <a:rPr lang="en-IN" sz="700" b="1" dirty="0" err="1">
                <a:effectLst/>
                <a:latin typeface="Söhne"/>
              </a:rPr>
              <a:t>fine_features</a:t>
            </a:r>
            <a:r>
              <a:rPr lang="en-IN" sz="700" b="1" dirty="0">
                <a:effectLst/>
                <a:latin typeface="Söhne"/>
              </a:rPr>
              <a:t>, Y</a:t>
            </a:r>
          </a:p>
          <a:p>
            <a:r>
              <a:rPr lang="en-IN" sz="700" b="1" dirty="0">
                <a:effectLst/>
                <a:latin typeface="Söhne"/>
              </a:rPr>
              <a:t>    global </a:t>
            </a:r>
            <a:r>
              <a:rPr lang="en-IN" sz="700" b="1" dirty="0" err="1">
                <a:effectLst/>
                <a:latin typeface="Söhne"/>
              </a:rPr>
              <a:t>X_train</a:t>
            </a:r>
            <a:r>
              <a:rPr lang="en-IN" sz="700" b="1" dirty="0">
                <a:effectLst/>
                <a:latin typeface="Söhne"/>
              </a:rPr>
              <a:t>, </a:t>
            </a:r>
            <a:r>
              <a:rPr lang="en-IN" sz="700" b="1" dirty="0" err="1">
                <a:effectLst/>
                <a:latin typeface="Söhne"/>
              </a:rPr>
              <a:t>X_test</a:t>
            </a:r>
            <a:r>
              <a:rPr lang="en-IN" sz="700" b="1" dirty="0">
                <a:effectLst/>
                <a:latin typeface="Söhne"/>
              </a:rPr>
              <a:t>, </a:t>
            </a:r>
            <a:r>
              <a:rPr lang="en-IN" sz="700" b="1" dirty="0" err="1">
                <a:effectLst/>
                <a:latin typeface="Söhne"/>
              </a:rPr>
              <a:t>y_train</a:t>
            </a:r>
            <a:r>
              <a:rPr lang="en-IN" sz="700" b="1" dirty="0">
                <a:effectLst/>
                <a:latin typeface="Söhne"/>
              </a:rPr>
              <a:t>, </a:t>
            </a:r>
            <a:r>
              <a:rPr lang="en-IN" sz="700" b="1" dirty="0" err="1">
                <a:effectLst/>
                <a:latin typeface="Söhne"/>
              </a:rPr>
              <a:t>y_test</a:t>
            </a:r>
            <a:endParaRPr lang="en-IN" sz="700" b="1" dirty="0">
              <a:effectLst/>
              <a:latin typeface="Söhne"/>
            </a:endParaRPr>
          </a:p>
          <a:p>
            <a:r>
              <a:rPr lang="en-IN" sz="700" b="1" dirty="0">
                <a:effectLst/>
                <a:latin typeface="Söhne"/>
              </a:rPr>
              <a:t>    </a:t>
            </a:r>
            <a:r>
              <a:rPr lang="en-IN" sz="700" b="1" dirty="0" err="1">
                <a:effectLst/>
                <a:latin typeface="Söhne"/>
              </a:rPr>
              <a:t>svm_cls</a:t>
            </a:r>
            <a:r>
              <a:rPr lang="en-IN" sz="700" b="1" dirty="0">
                <a:effectLst/>
                <a:latin typeface="Söhne"/>
              </a:rPr>
              <a:t> = </a:t>
            </a:r>
            <a:r>
              <a:rPr lang="en-IN" sz="700" b="1" dirty="0" err="1">
                <a:effectLst/>
                <a:latin typeface="Söhne"/>
              </a:rPr>
              <a:t>svm.SVC</a:t>
            </a:r>
            <a:r>
              <a:rPr lang="en-IN" sz="700" b="1" dirty="0">
                <a:effectLst/>
                <a:latin typeface="Söhne"/>
              </a:rPr>
              <a:t>()</a:t>
            </a:r>
          </a:p>
          <a:p>
            <a:r>
              <a:rPr lang="en-IN" sz="700" b="1" dirty="0">
                <a:effectLst/>
                <a:latin typeface="Söhne"/>
              </a:rPr>
              <a:t>    </a:t>
            </a:r>
            <a:r>
              <a:rPr lang="en-IN" sz="700" b="1" dirty="0" err="1">
                <a:effectLst/>
                <a:latin typeface="Söhne"/>
              </a:rPr>
              <a:t>svm_cls.fit</a:t>
            </a:r>
            <a:r>
              <a:rPr lang="en-IN" sz="700" b="1" dirty="0">
                <a:effectLst/>
                <a:latin typeface="Söhne"/>
              </a:rPr>
              <a:t>(</a:t>
            </a:r>
            <a:r>
              <a:rPr lang="en-IN" sz="700" b="1" dirty="0" err="1">
                <a:effectLst/>
                <a:latin typeface="Söhne"/>
              </a:rPr>
              <a:t>fine_features</a:t>
            </a:r>
            <a:r>
              <a:rPr lang="en-IN" sz="700" b="1" dirty="0">
                <a:effectLst/>
                <a:latin typeface="Söhne"/>
              </a:rPr>
              <a:t>, Y)</a:t>
            </a:r>
          </a:p>
          <a:p>
            <a:r>
              <a:rPr lang="en-IN" sz="700" b="1" dirty="0">
                <a:effectLst/>
                <a:latin typeface="Söhne"/>
              </a:rPr>
              <a:t>    predict = </a:t>
            </a:r>
            <a:r>
              <a:rPr lang="en-IN" sz="700" b="1" dirty="0" err="1">
                <a:effectLst/>
                <a:latin typeface="Söhne"/>
              </a:rPr>
              <a:t>svm_cls.predict</a:t>
            </a:r>
            <a:r>
              <a:rPr lang="en-IN" sz="700" b="1" dirty="0">
                <a:effectLst/>
                <a:latin typeface="Söhne"/>
              </a:rPr>
              <a:t>(</a:t>
            </a:r>
            <a:r>
              <a:rPr lang="en-IN" sz="700" b="1" dirty="0" err="1">
                <a:effectLst/>
                <a:latin typeface="Söhne"/>
              </a:rPr>
              <a:t>X_test</a:t>
            </a:r>
            <a:r>
              <a:rPr lang="en-IN" sz="700" b="1" dirty="0">
                <a:effectLst/>
                <a:latin typeface="Söhne"/>
              </a:rPr>
              <a:t>)</a:t>
            </a:r>
          </a:p>
          <a:p>
            <a:r>
              <a:rPr lang="en-IN" sz="700" b="1" dirty="0">
                <a:effectLst/>
                <a:latin typeface="Söhne"/>
              </a:rPr>
              <a:t>    </a:t>
            </a:r>
            <a:r>
              <a:rPr lang="en-IN" sz="700" b="1" dirty="0" err="1">
                <a:effectLst/>
                <a:latin typeface="Söhne"/>
              </a:rPr>
              <a:t>getMetrics</a:t>
            </a:r>
            <a:r>
              <a:rPr lang="en-IN" sz="700" b="1" dirty="0">
                <a:effectLst/>
                <a:latin typeface="Söhne"/>
              </a:rPr>
              <a:t>(predict, </a:t>
            </a:r>
            <a:r>
              <a:rPr lang="en-IN" sz="700" b="1" dirty="0" err="1">
                <a:effectLst/>
                <a:latin typeface="Söhne"/>
              </a:rPr>
              <a:t>y_test</a:t>
            </a:r>
            <a:r>
              <a:rPr lang="en-IN" sz="700" b="1" dirty="0">
                <a:effectLst/>
                <a:latin typeface="Söhne"/>
              </a:rPr>
              <a:t>, "Fusion Model SVM")</a:t>
            </a:r>
          </a:p>
          <a:p>
            <a:r>
              <a:rPr lang="en-IN" sz="700" b="1" dirty="0">
                <a:effectLst/>
                <a:latin typeface="Söhne"/>
              </a:rPr>
              <a:t>    LABELS = labels </a:t>
            </a:r>
          </a:p>
          <a:p>
            <a:r>
              <a:rPr lang="en-IN" sz="700" b="1" dirty="0">
                <a:effectLst/>
                <a:latin typeface="Söhne"/>
              </a:rPr>
              <a:t>    </a:t>
            </a:r>
            <a:r>
              <a:rPr lang="en-IN" sz="700" b="1" dirty="0" err="1">
                <a:effectLst/>
                <a:latin typeface="Söhne"/>
              </a:rPr>
              <a:t>conf_matrix</a:t>
            </a:r>
            <a:r>
              <a:rPr lang="en-IN" sz="700" b="1" dirty="0">
                <a:effectLst/>
                <a:latin typeface="Söhne"/>
              </a:rPr>
              <a:t> = </a:t>
            </a:r>
            <a:r>
              <a:rPr lang="en-IN" sz="700" b="1" dirty="0" err="1">
                <a:effectLst/>
                <a:latin typeface="Söhne"/>
              </a:rPr>
              <a:t>confusion_matrix</a:t>
            </a:r>
            <a:r>
              <a:rPr lang="en-IN" sz="700" b="1" dirty="0">
                <a:effectLst/>
                <a:latin typeface="Söhne"/>
              </a:rPr>
              <a:t>(</a:t>
            </a:r>
            <a:r>
              <a:rPr lang="en-IN" sz="700" b="1" dirty="0" err="1">
                <a:effectLst/>
                <a:latin typeface="Söhne"/>
              </a:rPr>
              <a:t>y_test</a:t>
            </a:r>
            <a:r>
              <a:rPr lang="en-IN" sz="700" b="1" dirty="0">
                <a:effectLst/>
                <a:latin typeface="Söhne"/>
              </a:rPr>
              <a:t>, predict) </a:t>
            </a:r>
          </a:p>
          <a:p>
            <a:r>
              <a:rPr lang="en-IN" sz="700" b="1" dirty="0">
                <a:effectLst/>
                <a:latin typeface="Söhne"/>
              </a:rPr>
              <a:t>    </a:t>
            </a:r>
            <a:r>
              <a:rPr lang="en-IN" sz="700" b="1" dirty="0" err="1">
                <a:effectLst/>
                <a:latin typeface="Söhne"/>
              </a:rPr>
              <a:t>plt.figure</a:t>
            </a:r>
            <a:r>
              <a:rPr lang="en-IN" sz="700" b="1" dirty="0">
                <a:effectLst/>
                <a:latin typeface="Söhne"/>
              </a:rPr>
              <a:t>(</a:t>
            </a:r>
            <a:r>
              <a:rPr lang="en-IN" sz="700" b="1" dirty="0" err="1">
                <a:effectLst/>
                <a:latin typeface="Söhne"/>
              </a:rPr>
              <a:t>figsize</a:t>
            </a:r>
            <a:r>
              <a:rPr lang="en-IN" sz="700" b="1" dirty="0">
                <a:effectLst/>
                <a:latin typeface="Söhne"/>
              </a:rPr>
              <a:t> =(6, 6)) </a:t>
            </a:r>
          </a:p>
          <a:p>
            <a:r>
              <a:rPr lang="en-IN" sz="700" b="1" dirty="0">
                <a:effectLst/>
                <a:latin typeface="Söhne"/>
              </a:rPr>
              <a:t>    </a:t>
            </a:r>
            <a:r>
              <a:rPr lang="en-IN" sz="700" b="1" dirty="0" err="1">
                <a:effectLst/>
                <a:latin typeface="Söhne"/>
              </a:rPr>
              <a:t>ax</a:t>
            </a:r>
            <a:r>
              <a:rPr lang="en-IN" sz="700" b="1" dirty="0">
                <a:effectLst/>
                <a:latin typeface="Söhne"/>
              </a:rPr>
              <a:t> = </a:t>
            </a:r>
            <a:r>
              <a:rPr lang="en-IN" sz="700" b="1" dirty="0" err="1">
                <a:effectLst/>
                <a:latin typeface="Söhne"/>
              </a:rPr>
              <a:t>sns.heatmap</a:t>
            </a:r>
            <a:r>
              <a:rPr lang="en-IN" sz="700" b="1" dirty="0">
                <a:effectLst/>
                <a:latin typeface="Söhne"/>
              </a:rPr>
              <a:t>(</a:t>
            </a:r>
            <a:r>
              <a:rPr lang="en-IN" sz="700" b="1" dirty="0" err="1">
                <a:effectLst/>
                <a:latin typeface="Söhne"/>
              </a:rPr>
              <a:t>conf_matrix</a:t>
            </a:r>
            <a:r>
              <a:rPr lang="en-IN" sz="700" b="1" dirty="0">
                <a:effectLst/>
                <a:latin typeface="Söhne"/>
              </a:rPr>
              <a:t>, </a:t>
            </a:r>
            <a:r>
              <a:rPr lang="en-IN" sz="700" b="1" dirty="0" err="1">
                <a:effectLst/>
                <a:latin typeface="Söhne"/>
              </a:rPr>
              <a:t>xticklabels</a:t>
            </a:r>
            <a:r>
              <a:rPr lang="en-IN" sz="700" b="1" dirty="0">
                <a:effectLst/>
                <a:latin typeface="Söhne"/>
              </a:rPr>
              <a:t> = LABELS, </a:t>
            </a:r>
            <a:r>
              <a:rPr lang="en-IN" sz="700" b="1" dirty="0" err="1">
                <a:effectLst/>
                <a:latin typeface="Söhne"/>
              </a:rPr>
              <a:t>yticklabels</a:t>
            </a:r>
            <a:r>
              <a:rPr lang="en-IN" sz="700" b="1" dirty="0">
                <a:effectLst/>
                <a:latin typeface="Söhne"/>
              </a:rPr>
              <a:t> = LABELS, </a:t>
            </a:r>
            <a:r>
              <a:rPr lang="en-IN" sz="700" b="1" dirty="0" err="1">
                <a:effectLst/>
                <a:latin typeface="Söhne"/>
              </a:rPr>
              <a:t>annot</a:t>
            </a:r>
            <a:r>
              <a:rPr lang="en-IN" sz="700" b="1" dirty="0">
                <a:effectLst/>
                <a:latin typeface="Söhne"/>
              </a:rPr>
              <a:t> = True, </a:t>
            </a:r>
            <a:r>
              <a:rPr lang="en-IN" sz="700" b="1" dirty="0" err="1">
                <a:effectLst/>
                <a:latin typeface="Söhne"/>
              </a:rPr>
              <a:t>cmap</a:t>
            </a:r>
            <a:r>
              <a:rPr lang="en-IN" sz="700" b="1" dirty="0">
                <a:effectLst/>
                <a:latin typeface="Söhne"/>
              </a:rPr>
              <a:t>="</a:t>
            </a:r>
            <a:r>
              <a:rPr lang="en-IN" sz="700" b="1" dirty="0" err="1">
                <a:effectLst/>
                <a:latin typeface="Söhne"/>
              </a:rPr>
              <a:t>viridis</a:t>
            </a:r>
            <a:r>
              <a:rPr lang="en-IN" sz="700" b="1" dirty="0">
                <a:effectLst/>
                <a:latin typeface="Söhne"/>
              </a:rPr>
              <a:t>" ,</a:t>
            </a:r>
            <a:r>
              <a:rPr lang="en-IN" sz="700" b="1" dirty="0" err="1">
                <a:effectLst/>
                <a:latin typeface="Söhne"/>
              </a:rPr>
              <a:t>fmt</a:t>
            </a:r>
            <a:r>
              <a:rPr lang="en-IN" sz="700" b="1" dirty="0">
                <a:effectLst/>
                <a:latin typeface="Söhne"/>
              </a:rPr>
              <a:t> ="g");</a:t>
            </a:r>
          </a:p>
          <a:p>
            <a:r>
              <a:rPr lang="en-IN" sz="700" b="1" dirty="0">
                <a:effectLst/>
                <a:latin typeface="Söhne"/>
              </a:rPr>
              <a:t>    </a:t>
            </a:r>
            <a:r>
              <a:rPr lang="en-IN" sz="700" b="1" dirty="0" err="1">
                <a:effectLst/>
                <a:latin typeface="Söhne"/>
              </a:rPr>
              <a:t>ax.set_ylim</a:t>
            </a:r>
            <a:r>
              <a:rPr lang="en-IN" sz="700" b="1" dirty="0">
                <a:effectLst/>
                <a:latin typeface="Söhne"/>
              </a:rPr>
              <a:t>([0,2])</a:t>
            </a:r>
          </a:p>
          <a:p>
            <a:r>
              <a:rPr lang="en-IN" sz="700" b="1" dirty="0">
                <a:effectLst/>
                <a:latin typeface="Söhne"/>
              </a:rPr>
              <a:t>    </a:t>
            </a:r>
            <a:r>
              <a:rPr lang="en-IN" sz="700" b="1" dirty="0" err="1">
                <a:effectLst/>
                <a:latin typeface="Söhne"/>
              </a:rPr>
              <a:t>plt.title</a:t>
            </a:r>
            <a:r>
              <a:rPr lang="en-IN" sz="700" b="1" dirty="0">
                <a:effectLst/>
                <a:latin typeface="Söhne"/>
              </a:rPr>
              <a:t>("Fusion Model Confusion matrix") </a:t>
            </a:r>
          </a:p>
          <a:p>
            <a:r>
              <a:rPr lang="en-IN" sz="700" b="1" dirty="0">
                <a:effectLst/>
                <a:latin typeface="Söhne"/>
              </a:rPr>
              <a:t>    </a:t>
            </a:r>
            <a:r>
              <a:rPr lang="en-IN" sz="700" b="1" dirty="0" err="1">
                <a:effectLst/>
                <a:latin typeface="Söhne"/>
              </a:rPr>
              <a:t>plt.ylabel</a:t>
            </a:r>
            <a:r>
              <a:rPr lang="en-IN" sz="700" b="1" dirty="0">
                <a:effectLst/>
                <a:latin typeface="Söhne"/>
              </a:rPr>
              <a:t>('True </a:t>
            </a:r>
            <a:r>
              <a:rPr lang="en-IN" sz="700" b="1" dirty="0" err="1">
                <a:effectLst/>
                <a:latin typeface="Söhne"/>
              </a:rPr>
              <a:t>class'</a:t>
            </a:r>
            <a:r>
              <a:rPr lang="en-IN" sz="700" b="1" dirty="0">
                <a:effectLst/>
                <a:latin typeface="Söhne"/>
              </a:rPr>
              <a:t>) </a:t>
            </a:r>
          </a:p>
          <a:p>
            <a:r>
              <a:rPr lang="en-IN" sz="700" b="1" dirty="0">
                <a:effectLst/>
                <a:latin typeface="Söhne"/>
              </a:rPr>
              <a:t>    </a:t>
            </a:r>
            <a:r>
              <a:rPr lang="en-IN" sz="700" b="1" dirty="0" err="1">
                <a:effectLst/>
                <a:latin typeface="Söhne"/>
              </a:rPr>
              <a:t>plt.xlabel</a:t>
            </a:r>
            <a:r>
              <a:rPr lang="en-IN" sz="700" b="1" dirty="0">
                <a:effectLst/>
                <a:latin typeface="Söhne"/>
              </a:rPr>
              <a:t>('Predicted </a:t>
            </a:r>
            <a:r>
              <a:rPr lang="en-IN" sz="700" b="1" dirty="0" err="1">
                <a:effectLst/>
                <a:latin typeface="Söhne"/>
              </a:rPr>
              <a:t>class'</a:t>
            </a:r>
            <a:r>
              <a:rPr lang="en-IN" sz="700" b="1" dirty="0">
                <a:effectLst/>
                <a:latin typeface="Söhne"/>
              </a:rPr>
              <a:t>) </a:t>
            </a:r>
          </a:p>
          <a:p>
            <a:r>
              <a:rPr lang="en-IN" sz="700" b="1" dirty="0">
                <a:effectLst/>
                <a:latin typeface="Söhne"/>
              </a:rPr>
              <a:t>    </a:t>
            </a:r>
            <a:r>
              <a:rPr lang="en-IN" sz="700" b="1" dirty="0" err="1">
                <a:effectLst/>
                <a:latin typeface="Söhne"/>
              </a:rPr>
              <a:t>plt.show</a:t>
            </a:r>
            <a:r>
              <a:rPr lang="en-IN" sz="700" b="1" dirty="0">
                <a:effectLst/>
                <a:latin typeface="Söhne"/>
              </a:rPr>
              <a:t>()</a:t>
            </a:r>
          </a:p>
          <a:p>
            <a:r>
              <a:rPr lang="en-IN" sz="800" b="1" dirty="0">
                <a:solidFill>
                  <a:srgbClr val="CCCCCC"/>
                </a:solidFill>
                <a:effectLst/>
                <a:latin typeface="Söhne"/>
              </a:rPr>
              <a:t>    </a:t>
            </a:r>
          </a:p>
          <a:p>
            <a:r>
              <a:rPr lang="en-IN" sz="700" b="1" dirty="0">
                <a:effectLst/>
                <a:latin typeface="Söhne"/>
              </a:rPr>
              <a:t>def </a:t>
            </a:r>
            <a:r>
              <a:rPr lang="en-IN" sz="700" b="1" dirty="0" err="1">
                <a:effectLst/>
                <a:latin typeface="Söhne"/>
              </a:rPr>
              <a:t>siftSVM</a:t>
            </a:r>
            <a:r>
              <a:rPr lang="en-IN" sz="700" b="1" dirty="0">
                <a:effectLst/>
                <a:latin typeface="Söhne"/>
              </a:rPr>
              <a:t>():</a:t>
            </a:r>
          </a:p>
          <a:p>
            <a:r>
              <a:rPr lang="en-IN" sz="700" b="1" dirty="0">
                <a:effectLst/>
                <a:latin typeface="Söhne"/>
              </a:rPr>
              <a:t>    global X, Y</a:t>
            </a:r>
          </a:p>
          <a:p>
            <a:r>
              <a:rPr lang="en-IN" sz="700" b="1" dirty="0">
                <a:effectLst/>
                <a:latin typeface="Söhne"/>
              </a:rPr>
              <a:t>    if </a:t>
            </a:r>
            <a:r>
              <a:rPr lang="en-IN" sz="700" b="1" dirty="0" err="1">
                <a:effectLst/>
                <a:latin typeface="Söhne"/>
              </a:rPr>
              <a:t>os.path.exists</a:t>
            </a:r>
            <a:r>
              <a:rPr lang="en-IN" sz="700" b="1" dirty="0">
                <a:effectLst/>
                <a:latin typeface="Söhne"/>
              </a:rPr>
              <a:t>("model/</a:t>
            </a:r>
            <a:r>
              <a:rPr lang="en-IN" sz="700" b="1" dirty="0" err="1">
                <a:effectLst/>
                <a:latin typeface="Söhne"/>
              </a:rPr>
              <a:t>sift_X.npy</a:t>
            </a:r>
            <a:r>
              <a:rPr lang="en-IN" sz="700" b="1" dirty="0">
                <a:effectLst/>
                <a:latin typeface="Söhne"/>
              </a:rPr>
              <a:t>"):</a:t>
            </a:r>
          </a:p>
          <a:p>
            <a:r>
              <a:rPr lang="en-IN" sz="700" b="1" dirty="0">
                <a:effectLst/>
                <a:latin typeface="Söhne"/>
              </a:rPr>
              <a:t>        </a:t>
            </a:r>
            <a:r>
              <a:rPr lang="en-IN" sz="700" b="1" dirty="0" err="1">
                <a:effectLst/>
                <a:latin typeface="Söhne"/>
              </a:rPr>
              <a:t>sift_X</a:t>
            </a:r>
            <a:r>
              <a:rPr lang="en-IN" sz="700" b="1" dirty="0">
                <a:effectLst/>
                <a:latin typeface="Söhne"/>
              </a:rPr>
              <a:t> = </a:t>
            </a:r>
            <a:r>
              <a:rPr lang="en-IN" sz="700" b="1" dirty="0" err="1">
                <a:effectLst/>
                <a:latin typeface="Söhne"/>
              </a:rPr>
              <a:t>np.load</a:t>
            </a:r>
            <a:r>
              <a:rPr lang="en-IN" sz="700" b="1" dirty="0">
                <a:effectLst/>
                <a:latin typeface="Söhne"/>
              </a:rPr>
              <a:t>("model/</a:t>
            </a:r>
            <a:r>
              <a:rPr lang="en-IN" sz="700" b="1" dirty="0" err="1">
                <a:effectLst/>
                <a:latin typeface="Söhne"/>
              </a:rPr>
              <a:t>sift_X.npy</a:t>
            </a:r>
            <a:r>
              <a:rPr lang="en-IN" sz="700" b="1" dirty="0">
                <a:effectLst/>
                <a:latin typeface="Söhne"/>
              </a:rPr>
              <a:t>")</a:t>
            </a:r>
          </a:p>
          <a:p>
            <a:r>
              <a:rPr lang="en-IN" sz="700" b="1" dirty="0">
                <a:effectLst/>
                <a:latin typeface="Söhne"/>
              </a:rPr>
              <a:t>        </a:t>
            </a:r>
            <a:r>
              <a:rPr lang="en-IN" sz="700" b="1" dirty="0" err="1">
                <a:effectLst/>
                <a:latin typeface="Söhne"/>
              </a:rPr>
              <a:t>sift_Y</a:t>
            </a:r>
            <a:r>
              <a:rPr lang="en-IN" sz="700" b="1" dirty="0">
                <a:effectLst/>
                <a:latin typeface="Söhne"/>
              </a:rPr>
              <a:t> = </a:t>
            </a:r>
            <a:r>
              <a:rPr lang="en-IN" sz="700" b="1" dirty="0" err="1">
                <a:effectLst/>
                <a:latin typeface="Söhne"/>
              </a:rPr>
              <a:t>np.load</a:t>
            </a:r>
            <a:r>
              <a:rPr lang="en-IN" sz="700" b="1" dirty="0">
                <a:effectLst/>
                <a:latin typeface="Söhne"/>
              </a:rPr>
              <a:t>("model/</a:t>
            </a:r>
            <a:r>
              <a:rPr lang="en-IN" sz="700" b="1" dirty="0" err="1">
                <a:effectLst/>
                <a:latin typeface="Söhne"/>
              </a:rPr>
              <a:t>sift_Y.npy</a:t>
            </a:r>
            <a:r>
              <a:rPr lang="en-IN" sz="700" b="1" dirty="0">
                <a:effectLst/>
                <a:latin typeface="Söhne"/>
              </a:rPr>
              <a:t>")</a:t>
            </a:r>
          </a:p>
          <a:p>
            <a:r>
              <a:rPr lang="en-IN" sz="700" b="1" dirty="0">
                <a:effectLst/>
                <a:latin typeface="Söhne"/>
              </a:rPr>
              <a:t>    else:</a:t>
            </a:r>
          </a:p>
          <a:p>
            <a:r>
              <a:rPr lang="en-IN" sz="700" b="1" dirty="0">
                <a:effectLst/>
                <a:latin typeface="Söhne"/>
              </a:rPr>
              <a:t>        </a:t>
            </a:r>
            <a:r>
              <a:rPr lang="en-IN" sz="700" b="1" dirty="0" err="1">
                <a:effectLst/>
                <a:latin typeface="Söhne"/>
              </a:rPr>
              <a:t>sift_X</a:t>
            </a:r>
            <a:r>
              <a:rPr lang="en-IN" sz="700" b="1" dirty="0">
                <a:effectLst/>
                <a:latin typeface="Söhne"/>
              </a:rPr>
              <a:t> = []</a:t>
            </a:r>
          </a:p>
          <a:p>
            <a:r>
              <a:rPr lang="en-IN" sz="700" b="1" dirty="0">
                <a:effectLst/>
                <a:latin typeface="Söhne"/>
              </a:rPr>
              <a:t>        for </a:t>
            </a:r>
            <a:r>
              <a:rPr lang="en-IN" sz="700" b="1" dirty="0" err="1">
                <a:effectLst/>
                <a:latin typeface="Söhne"/>
              </a:rPr>
              <a:t>i</a:t>
            </a:r>
            <a:r>
              <a:rPr lang="en-IN" sz="700" b="1" dirty="0">
                <a:effectLst/>
                <a:latin typeface="Söhne"/>
              </a:rPr>
              <a:t> in range(</a:t>
            </a:r>
            <a:r>
              <a:rPr lang="en-IN" sz="700" b="1" dirty="0" err="1">
                <a:effectLst/>
                <a:latin typeface="Söhne"/>
              </a:rPr>
              <a:t>len</a:t>
            </a:r>
            <a:r>
              <a:rPr lang="en-IN" sz="700" b="1" dirty="0">
                <a:effectLst/>
                <a:latin typeface="Söhne"/>
              </a:rPr>
              <a:t>(X)):</a:t>
            </a:r>
          </a:p>
          <a:p>
            <a:r>
              <a:rPr lang="en-IN" sz="700" b="1" dirty="0">
                <a:effectLst/>
                <a:latin typeface="Söhne"/>
              </a:rPr>
              <a:t>            </a:t>
            </a:r>
            <a:r>
              <a:rPr lang="en-IN" sz="700" b="1" dirty="0" err="1">
                <a:effectLst/>
                <a:latin typeface="Söhne"/>
              </a:rPr>
              <a:t>img</a:t>
            </a:r>
            <a:r>
              <a:rPr lang="en-IN" sz="700" b="1" dirty="0">
                <a:effectLst/>
                <a:latin typeface="Söhne"/>
              </a:rPr>
              <a:t> = X[</a:t>
            </a:r>
            <a:r>
              <a:rPr lang="en-IN" sz="700" b="1" dirty="0" err="1">
                <a:effectLst/>
                <a:latin typeface="Söhne"/>
              </a:rPr>
              <a:t>i</a:t>
            </a:r>
            <a:r>
              <a:rPr lang="en-IN" sz="700" b="1" dirty="0">
                <a:effectLst/>
                <a:latin typeface="Söhne"/>
              </a:rPr>
              <a:t>]</a:t>
            </a:r>
          </a:p>
          <a:p>
            <a:r>
              <a:rPr lang="en-IN" sz="700" b="1" dirty="0" err="1">
                <a:solidFill>
                  <a:schemeClr val="tx1"/>
                </a:solidFill>
                <a:effectLst/>
                <a:latin typeface="Söhne"/>
              </a:rPr>
              <a:t>gray</a:t>
            </a:r>
            <a:r>
              <a:rPr lang="en-IN" sz="700" b="1" dirty="0">
                <a:solidFill>
                  <a:schemeClr val="tx1"/>
                </a:solidFill>
                <a:effectLst/>
                <a:latin typeface="Söhne"/>
              </a:rPr>
              <a:t>= cv2.cvtColor(img,cv2.COLOR_BGR2GRAY)</a:t>
            </a:r>
          </a:p>
          <a:p>
            <a:r>
              <a:rPr lang="en-IN" sz="700" b="1" dirty="0">
                <a:solidFill>
                  <a:schemeClr val="tx1"/>
                </a:solidFill>
                <a:effectLst/>
                <a:latin typeface="Söhne"/>
              </a:rPr>
              <a:t>            sift = cv2.xfeatures2d.SIFT_create() #creating SIFT object</a:t>
            </a:r>
          </a:p>
          <a:p>
            <a:r>
              <a:rPr lang="en-IN" sz="700" b="1" dirty="0">
                <a:solidFill>
                  <a:schemeClr val="tx1"/>
                </a:solidFill>
                <a:effectLst/>
                <a:latin typeface="Söhne"/>
              </a:rPr>
              <a:t>            </a:t>
            </a:r>
            <a:r>
              <a:rPr lang="en-IN" sz="700" b="1" dirty="0" err="1">
                <a:solidFill>
                  <a:schemeClr val="tx1"/>
                </a:solidFill>
                <a:effectLst/>
                <a:latin typeface="Söhne"/>
              </a:rPr>
              <a:t>step_size</a:t>
            </a:r>
            <a:r>
              <a:rPr lang="en-IN" sz="700" b="1" dirty="0">
                <a:solidFill>
                  <a:schemeClr val="tx1"/>
                </a:solidFill>
                <a:effectLst/>
                <a:latin typeface="Söhne"/>
              </a:rPr>
              <a:t> = 5</a:t>
            </a:r>
          </a:p>
          <a:p>
            <a:r>
              <a:rPr lang="en-IN" sz="700" b="1" dirty="0">
                <a:solidFill>
                  <a:schemeClr val="tx1"/>
                </a:solidFill>
                <a:effectLst/>
                <a:latin typeface="Söhne"/>
              </a:rPr>
              <a:t>            </a:t>
            </a:r>
            <a:r>
              <a:rPr lang="en-IN" sz="700" b="1" dirty="0" err="1">
                <a:solidFill>
                  <a:schemeClr val="tx1"/>
                </a:solidFill>
                <a:effectLst/>
                <a:latin typeface="Söhne"/>
              </a:rPr>
              <a:t>kp</a:t>
            </a:r>
            <a:r>
              <a:rPr lang="en-IN" sz="700" b="1" dirty="0">
                <a:solidFill>
                  <a:schemeClr val="tx1"/>
                </a:solidFill>
                <a:effectLst/>
                <a:latin typeface="Söhne"/>
              </a:rPr>
              <a:t> = [cv2.KeyPoint(x, y, </a:t>
            </a:r>
            <a:r>
              <a:rPr lang="en-IN" sz="700" b="1" dirty="0" err="1">
                <a:solidFill>
                  <a:schemeClr val="tx1"/>
                </a:solidFill>
                <a:effectLst/>
                <a:latin typeface="Söhne"/>
              </a:rPr>
              <a:t>step_size</a:t>
            </a:r>
            <a:r>
              <a:rPr lang="en-IN" sz="700" b="1" dirty="0">
                <a:solidFill>
                  <a:schemeClr val="tx1"/>
                </a:solidFill>
                <a:effectLst/>
                <a:latin typeface="Söhne"/>
              </a:rPr>
              <a:t>) for y in range(0, </a:t>
            </a:r>
            <a:r>
              <a:rPr lang="en-IN" sz="700" b="1" dirty="0" err="1">
                <a:solidFill>
                  <a:schemeClr val="tx1"/>
                </a:solidFill>
                <a:effectLst/>
                <a:latin typeface="Söhne"/>
              </a:rPr>
              <a:t>gray.shape</a:t>
            </a:r>
            <a:r>
              <a:rPr lang="en-IN" sz="700" b="1" dirty="0">
                <a:solidFill>
                  <a:schemeClr val="tx1"/>
                </a:solidFill>
                <a:effectLst/>
                <a:latin typeface="Söhne"/>
              </a:rPr>
              <a:t>[0], </a:t>
            </a:r>
            <a:r>
              <a:rPr lang="en-IN" sz="700" b="1" dirty="0" err="1">
                <a:solidFill>
                  <a:schemeClr val="tx1"/>
                </a:solidFill>
                <a:effectLst/>
                <a:latin typeface="Söhne"/>
              </a:rPr>
              <a:t>step_size</a:t>
            </a:r>
            <a:r>
              <a:rPr lang="en-IN" sz="700" b="1" dirty="0">
                <a:solidFill>
                  <a:schemeClr val="tx1"/>
                </a:solidFill>
                <a:effectLst/>
                <a:latin typeface="Söhne"/>
              </a:rPr>
              <a:t>)</a:t>
            </a:r>
          </a:p>
          <a:p>
            <a:r>
              <a:rPr lang="en-IN" sz="700" b="1" dirty="0">
                <a:solidFill>
                  <a:schemeClr val="tx1"/>
                </a:solidFill>
                <a:effectLst/>
                <a:latin typeface="Söhne"/>
              </a:rPr>
              <a:t>                  for x in range(0, </a:t>
            </a:r>
            <a:r>
              <a:rPr lang="en-IN" sz="700" b="1" dirty="0" err="1">
                <a:solidFill>
                  <a:schemeClr val="tx1"/>
                </a:solidFill>
                <a:effectLst/>
                <a:latin typeface="Söhne"/>
              </a:rPr>
              <a:t>gray.shape</a:t>
            </a:r>
            <a:r>
              <a:rPr lang="en-IN" sz="700" b="1" dirty="0">
                <a:solidFill>
                  <a:schemeClr val="tx1"/>
                </a:solidFill>
                <a:effectLst/>
                <a:latin typeface="Söhne"/>
              </a:rPr>
              <a:t>[1], </a:t>
            </a:r>
            <a:r>
              <a:rPr lang="en-IN" sz="700" b="1" dirty="0" err="1">
                <a:solidFill>
                  <a:schemeClr val="tx1"/>
                </a:solidFill>
                <a:effectLst/>
                <a:latin typeface="Söhne"/>
              </a:rPr>
              <a:t>step_size</a:t>
            </a:r>
            <a:r>
              <a:rPr lang="en-IN" sz="700" b="1" dirty="0">
                <a:solidFill>
                  <a:schemeClr val="tx1"/>
                </a:solidFill>
                <a:effectLst/>
                <a:latin typeface="Söhne"/>
              </a:rPr>
              <a:t>)] #creating key points for SIFT to extract global features</a:t>
            </a:r>
          </a:p>
          <a:p>
            <a:r>
              <a:rPr lang="en-IN" sz="700" b="1" dirty="0">
                <a:solidFill>
                  <a:schemeClr val="tx1"/>
                </a:solidFill>
                <a:effectLst/>
                <a:latin typeface="Söhne"/>
              </a:rPr>
              <a:t>            </a:t>
            </a:r>
            <a:r>
              <a:rPr lang="en-IN" sz="700" b="1" dirty="0" err="1">
                <a:solidFill>
                  <a:schemeClr val="tx1"/>
                </a:solidFill>
                <a:effectLst/>
                <a:latin typeface="Söhne"/>
              </a:rPr>
              <a:t>img</a:t>
            </a:r>
            <a:r>
              <a:rPr lang="en-IN" sz="700" b="1" dirty="0">
                <a:solidFill>
                  <a:schemeClr val="tx1"/>
                </a:solidFill>
                <a:effectLst/>
                <a:latin typeface="Söhne"/>
              </a:rPr>
              <a:t> = cv2.drawKeypoints(</a:t>
            </a:r>
            <a:r>
              <a:rPr lang="en-IN" sz="700" b="1" dirty="0" err="1">
                <a:solidFill>
                  <a:schemeClr val="tx1"/>
                </a:solidFill>
                <a:effectLst/>
                <a:latin typeface="Söhne"/>
              </a:rPr>
              <a:t>gray,kp</a:t>
            </a:r>
            <a:r>
              <a:rPr lang="en-IN" sz="700" b="1" dirty="0">
                <a:solidFill>
                  <a:schemeClr val="tx1"/>
                </a:solidFill>
                <a:effectLst/>
                <a:latin typeface="Söhne"/>
              </a:rPr>
              <a:t>, </a:t>
            </a:r>
            <a:r>
              <a:rPr lang="en-IN" sz="700" b="1" dirty="0" err="1">
                <a:solidFill>
                  <a:schemeClr val="tx1"/>
                </a:solidFill>
                <a:effectLst/>
                <a:latin typeface="Söhne"/>
              </a:rPr>
              <a:t>img</a:t>
            </a:r>
            <a:r>
              <a:rPr lang="en-IN" sz="700" b="1" dirty="0">
                <a:solidFill>
                  <a:schemeClr val="tx1"/>
                </a:solidFill>
                <a:effectLst/>
                <a:latin typeface="Söhne"/>
              </a:rPr>
              <a:t>)#drawing </a:t>
            </a:r>
            <a:r>
              <a:rPr lang="en-IN" sz="700" b="1" dirty="0" err="1">
                <a:solidFill>
                  <a:schemeClr val="tx1"/>
                </a:solidFill>
                <a:effectLst/>
                <a:latin typeface="Söhne"/>
              </a:rPr>
              <a:t>keypoints</a:t>
            </a:r>
            <a:r>
              <a:rPr lang="en-IN" sz="700" b="1" dirty="0">
                <a:solidFill>
                  <a:schemeClr val="tx1"/>
                </a:solidFill>
                <a:effectLst/>
                <a:latin typeface="Söhne"/>
              </a:rPr>
              <a:t> on image to extract SIFT data</a:t>
            </a:r>
          </a:p>
          <a:p>
            <a:r>
              <a:rPr lang="en-IN" sz="700" b="1" dirty="0">
                <a:solidFill>
                  <a:schemeClr val="tx1"/>
                </a:solidFill>
                <a:effectLst/>
                <a:latin typeface="Söhne"/>
              </a:rPr>
              <a:t>            if </a:t>
            </a:r>
            <a:r>
              <a:rPr lang="en-IN" sz="700" b="1" dirty="0" err="1">
                <a:solidFill>
                  <a:schemeClr val="tx1"/>
                </a:solidFill>
                <a:effectLst/>
                <a:latin typeface="Söhne"/>
              </a:rPr>
              <a:t>img</a:t>
            </a:r>
            <a:r>
              <a:rPr lang="en-IN" sz="700" b="1" dirty="0">
                <a:solidFill>
                  <a:schemeClr val="tx1"/>
                </a:solidFill>
                <a:effectLst/>
                <a:latin typeface="Söhne"/>
              </a:rPr>
              <a:t> is not None:</a:t>
            </a:r>
          </a:p>
          <a:p>
            <a:r>
              <a:rPr lang="en-IN" sz="700" b="1" dirty="0">
                <a:latin typeface="Söhne"/>
              </a:rPr>
              <a:t>            </a:t>
            </a:r>
            <a:r>
              <a:rPr lang="en-IN" sz="700" b="1" dirty="0">
                <a:solidFill>
                  <a:schemeClr val="tx1"/>
                </a:solidFill>
                <a:effectLst/>
                <a:latin typeface="Söhne"/>
              </a:rPr>
              <a:t>    </a:t>
            </a:r>
            <a:r>
              <a:rPr lang="en-IN" sz="700" b="1" dirty="0" err="1">
                <a:solidFill>
                  <a:schemeClr val="tx1"/>
                </a:solidFill>
                <a:effectLst/>
                <a:latin typeface="Söhne"/>
              </a:rPr>
              <a:t>img</a:t>
            </a:r>
            <a:r>
              <a:rPr lang="en-IN" sz="700" b="1" dirty="0">
                <a:solidFill>
                  <a:schemeClr val="tx1"/>
                </a:solidFill>
                <a:effectLst/>
                <a:latin typeface="Söhne"/>
              </a:rPr>
              <a:t> = </a:t>
            </a:r>
            <a:r>
              <a:rPr lang="en-IN" sz="700" b="1" dirty="0" err="1">
                <a:solidFill>
                  <a:schemeClr val="tx1"/>
                </a:solidFill>
                <a:effectLst/>
                <a:latin typeface="Söhne"/>
              </a:rPr>
              <a:t>img.ravel</a:t>
            </a:r>
            <a:r>
              <a:rPr lang="en-IN" sz="700" b="1" dirty="0">
                <a:solidFill>
                  <a:schemeClr val="tx1"/>
                </a:solidFill>
                <a:effectLst/>
                <a:latin typeface="Söhne"/>
              </a:rPr>
              <a:t>()</a:t>
            </a:r>
          </a:p>
          <a:p>
            <a:r>
              <a:rPr lang="en-IN" sz="700" b="1" dirty="0">
                <a:solidFill>
                  <a:schemeClr val="tx1"/>
                </a:solidFill>
                <a:effectLst/>
                <a:latin typeface="Söhne"/>
              </a:rPr>
              <a:t>                </a:t>
            </a:r>
            <a:r>
              <a:rPr lang="en-IN" sz="700" b="1" dirty="0" err="1">
                <a:solidFill>
                  <a:schemeClr val="tx1"/>
                </a:solidFill>
                <a:effectLst/>
                <a:latin typeface="Söhne"/>
              </a:rPr>
              <a:t>sift_X.append</a:t>
            </a:r>
            <a:r>
              <a:rPr lang="en-IN" sz="700" b="1" dirty="0">
                <a:solidFill>
                  <a:schemeClr val="tx1"/>
                </a:solidFill>
                <a:effectLst/>
                <a:latin typeface="Söhne"/>
              </a:rPr>
              <a:t>(</a:t>
            </a:r>
            <a:r>
              <a:rPr lang="en-IN" sz="700" b="1" dirty="0" err="1">
                <a:solidFill>
                  <a:schemeClr val="tx1"/>
                </a:solidFill>
                <a:effectLst/>
                <a:latin typeface="Söhne"/>
              </a:rPr>
              <a:t>img</a:t>
            </a:r>
            <a:r>
              <a:rPr lang="en-IN" sz="700" b="1" dirty="0">
                <a:solidFill>
                  <a:schemeClr val="tx1"/>
                </a:solidFill>
                <a:effectLst/>
                <a:latin typeface="Söhne"/>
              </a:rPr>
              <a:t>)</a:t>
            </a:r>
          </a:p>
          <a:p>
            <a:endParaRPr lang="en-IN" sz="700" b="1" dirty="0">
              <a:solidFill>
                <a:schemeClr val="tx1"/>
              </a:solidFill>
              <a:effectLst/>
              <a:latin typeface="Consolas" panose="020B0609020204030204" pitchFamily="49" charset="0"/>
            </a:endParaRPr>
          </a:p>
          <a:p>
            <a:endParaRPr lang="en-IN" sz="700" b="1" dirty="0">
              <a:effectLst/>
              <a:latin typeface="Consolas" panose="020B0609020204030204" pitchFamily="49" charset="0"/>
            </a:endParaRPr>
          </a:p>
          <a:p>
            <a:r>
              <a:rPr lang="en-IN" sz="700" b="1" dirty="0">
                <a:effectLst/>
                <a:latin typeface="Consolas" panose="020B0609020204030204" pitchFamily="49" charset="0"/>
              </a:rPr>
              <a:t>            </a:t>
            </a:r>
            <a:r>
              <a:rPr lang="en-IN" sz="600" b="1" dirty="0">
                <a:effectLst/>
                <a:latin typeface="Consolas" panose="020B0609020204030204" pitchFamily="49" charset="0"/>
              </a:rPr>
              <a:t>   </a:t>
            </a:r>
          </a:p>
          <a:p>
            <a:br>
              <a:rPr lang="en-IN" sz="600" b="1" dirty="0">
                <a:effectLst/>
                <a:latin typeface="Consolas" panose="020B0609020204030204" pitchFamily="49" charset="0"/>
              </a:rPr>
            </a:br>
            <a:endParaRPr lang="en-IN" sz="600" b="1" dirty="0">
              <a:effectLst/>
              <a:latin typeface="Consolas" panose="020B0609020204030204" pitchFamily="49" charset="0"/>
            </a:endParaRPr>
          </a:p>
        </p:txBody>
      </p:sp>
      <p:sp>
        <p:nvSpPr>
          <p:cNvPr id="6" name="Content Placeholder 5">
            <a:extLst>
              <a:ext uri="{FF2B5EF4-FFF2-40B4-BE49-F238E27FC236}">
                <a16:creationId xmlns:a16="http://schemas.microsoft.com/office/drawing/2014/main" id="{25768923-D9C9-8735-5425-F92F47EEEF83}"/>
              </a:ext>
            </a:extLst>
          </p:cNvPr>
          <p:cNvSpPr>
            <a:spLocks noGrp="1"/>
          </p:cNvSpPr>
          <p:nvPr>
            <p:ph sz="half" idx="4294967295"/>
          </p:nvPr>
        </p:nvSpPr>
        <p:spPr>
          <a:xfrm>
            <a:off x="5964383" y="675410"/>
            <a:ext cx="6227617" cy="4904508"/>
          </a:xfrm>
        </p:spPr>
        <p:txBody>
          <a:bodyPr>
            <a:normAutofit/>
          </a:bodyPr>
          <a:lstStyle/>
          <a:p>
            <a:r>
              <a:rPr lang="en-IN" sz="3200" b="1" dirty="0">
                <a:solidFill>
                  <a:schemeClr val="tx1"/>
                </a:solidFill>
                <a:effectLst/>
                <a:latin typeface="Consolas" panose="020B0609020204030204" pitchFamily="49" charset="0"/>
              </a:rPr>
              <a:t>   </a:t>
            </a:r>
            <a:endParaRPr lang="en-IN" dirty="0"/>
          </a:p>
        </p:txBody>
      </p:sp>
    </p:spTree>
    <p:extLst>
      <p:ext uri="{BB962C8B-B14F-4D97-AF65-F5344CB8AC3E}">
        <p14:creationId xmlns:p14="http://schemas.microsoft.com/office/powerpoint/2010/main" val="2476320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255008-1038-1EEF-6339-2AC7760F4910}"/>
              </a:ext>
            </a:extLst>
          </p:cNvPr>
          <p:cNvSpPr txBox="1"/>
          <p:nvPr/>
        </p:nvSpPr>
        <p:spPr>
          <a:xfrm rot="10800000" flipV="1">
            <a:off x="800100" y="659774"/>
            <a:ext cx="10214256" cy="2031325"/>
          </a:xfrm>
          <a:prstGeom prst="rect">
            <a:avLst/>
          </a:prstGeom>
          <a:noFill/>
        </p:spPr>
        <p:txBody>
          <a:bodyPr wrap="square">
            <a:spAutoFit/>
          </a:bodyPr>
          <a:lstStyle/>
          <a:p>
            <a:r>
              <a:rPr lang="en-IN" sz="700" b="1" dirty="0">
                <a:solidFill>
                  <a:schemeClr val="tx1"/>
                </a:solidFill>
                <a:effectLst/>
                <a:latin typeface="Söhne"/>
              </a:rPr>
              <a:t>        </a:t>
            </a:r>
            <a:r>
              <a:rPr lang="en-IN" sz="700" b="1" dirty="0" err="1">
                <a:solidFill>
                  <a:schemeClr val="tx1"/>
                </a:solidFill>
                <a:effectLst/>
                <a:latin typeface="Söhne"/>
              </a:rPr>
              <a:t>sift_X</a:t>
            </a:r>
            <a:r>
              <a:rPr lang="en-IN" sz="700" b="1" dirty="0">
                <a:solidFill>
                  <a:schemeClr val="tx1"/>
                </a:solidFill>
                <a:effectLst/>
                <a:latin typeface="Söhne"/>
              </a:rPr>
              <a:t> = </a:t>
            </a:r>
            <a:r>
              <a:rPr lang="en-IN" sz="700" b="1" dirty="0" err="1">
                <a:solidFill>
                  <a:schemeClr val="tx1"/>
                </a:solidFill>
                <a:effectLst/>
                <a:latin typeface="Söhne"/>
              </a:rPr>
              <a:t>np.asarray</a:t>
            </a:r>
            <a:r>
              <a:rPr lang="en-IN" sz="700" b="1" dirty="0">
                <a:solidFill>
                  <a:schemeClr val="tx1"/>
                </a:solidFill>
                <a:effectLst/>
                <a:latin typeface="Söhne"/>
              </a:rPr>
              <a:t>(</a:t>
            </a:r>
            <a:r>
              <a:rPr lang="en-IN" sz="700" b="1" dirty="0" err="1">
                <a:solidFill>
                  <a:schemeClr val="tx1"/>
                </a:solidFill>
                <a:effectLst/>
                <a:latin typeface="Söhne"/>
              </a:rPr>
              <a:t>sift_X</a:t>
            </a:r>
            <a:r>
              <a:rPr lang="en-IN" sz="700" b="1" dirty="0">
                <a:solidFill>
                  <a:schemeClr val="tx1"/>
                </a:solidFill>
                <a:effectLst/>
                <a:latin typeface="Söhne"/>
              </a:rPr>
              <a:t>)</a:t>
            </a:r>
          </a:p>
          <a:p>
            <a:r>
              <a:rPr lang="en-IN" sz="700" b="1" dirty="0">
                <a:solidFill>
                  <a:schemeClr val="tx1"/>
                </a:solidFill>
                <a:effectLst/>
                <a:latin typeface="Söhne"/>
              </a:rPr>
              <a:t>        </a:t>
            </a:r>
            <a:r>
              <a:rPr lang="en-IN" sz="700" b="1" dirty="0" err="1">
                <a:solidFill>
                  <a:schemeClr val="tx1"/>
                </a:solidFill>
                <a:effectLst/>
                <a:latin typeface="Söhne"/>
              </a:rPr>
              <a:t>np.save</a:t>
            </a:r>
            <a:r>
              <a:rPr lang="en-IN" sz="700" b="1" dirty="0">
                <a:solidFill>
                  <a:schemeClr val="tx1"/>
                </a:solidFill>
                <a:effectLst/>
                <a:latin typeface="Söhne"/>
              </a:rPr>
              <a:t>("model/sift_X",</a:t>
            </a:r>
            <a:r>
              <a:rPr lang="en-IN" sz="700" b="1" dirty="0" err="1">
                <a:solidFill>
                  <a:schemeClr val="tx1"/>
                </a:solidFill>
                <a:effectLst/>
                <a:latin typeface="Söhne"/>
              </a:rPr>
              <a:t>sift_X</a:t>
            </a:r>
            <a:r>
              <a:rPr lang="en-IN" sz="700" b="1" dirty="0">
                <a:solidFill>
                  <a:schemeClr val="tx1"/>
                </a:solidFill>
                <a:effectLst/>
                <a:latin typeface="Söhne"/>
              </a:rPr>
              <a:t>)</a:t>
            </a:r>
          </a:p>
          <a:p>
            <a:r>
              <a:rPr lang="en-IN" sz="700" b="1" dirty="0">
                <a:solidFill>
                  <a:schemeClr val="tx1"/>
                </a:solidFill>
                <a:effectLst/>
                <a:latin typeface="Söhne"/>
              </a:rPr>
              <a:t>    </a:t>
            </a:r>
            <a:r>
              <a:rPr lang="en-IN" sz="700" b="1" dirty="0" err="1">
                <a:solidFill>
                  <a:schemeClr val="tx1"/>
                </a:solidFill>
                <a:effectLst/>
                <a:latin typeface="Söhne"/>
              </a:rPr>
              <a:t>sift_X</a:t>
            </a:r>
            <a:r>
              <a:rPr lang="en-IN" sz="700" b="1" dirty="0">
                <a:solidFill>
                  <a:schemeClr val="tx1"/>
                </a:solidFill>
                <a:effectLst/>
                <a:latin typeface="Söhne"/>
              </a:rPr>
              <a:t> = </a:t>
            </a:r>
            <a:r>
              <a:rPr lang="en-IN" sz="700" b="1" dirty="0" err="1">
                <a:solidFill>
                  <a:schemeClr val="tx1"/>
                </a:solidFill>
                <a:effectLst/>
                <a:latin typeface="Söhne"/>
              </a:rPr>
              <a:t>sift_X.astype</a:t>
            </a:r>
            <a:r>
              <a:rPr lang="en-IN" sz="700" b="1" dirty="0">
                <a:solidFill>
                  <a:schemeClr val="tx1"/>
                </a:solidFill>
                <a:effectLst/>
                <a:latin typeface="Söhne"/>
              </a:rPr>
              <a:t>('float32')</a:t>
            </a:r>
          </a:p>
          <a:p>
            <a:r>
              <a:rPr lang="en-IN" sz="700" b="1" dirty="0">
                <a:solidFill>
                  <a:schemeClr val="tx1"/>
                </a:solidFill>
                <a:effectLst/>
                <a:latin typeface="Söhne"/>
              </a:rPr>
              <a:t>    </a:t>
            </a:r>
            <a:r>
              <a:rPr lang="en-IN" sz="700" b="1" dirty="0" err="1">
                <a:solidFill>
                  <a:schemeClr val="tx1"/>
                </a:solidFill>
                <a:effectLst/>
                <a:latin typeface="Söhne"/>
              </a:rPr>
              <a:t>sift_X</a:t>
            </a:r>
            <a:r>
              <a:rPr lang="en-IN" sz="700" b="1" dirty="0">
                <a:solidFill>
                  <a:schemeClr val="tx1"/>
                </a:solidFill>
                <a:effectLst/>
                <a:latin typeface="Söhne"/>
              </a:rPr>
              <a:t> = </a:t>
            </a:r>
            <a:r>
              <a:rPr lang="en-IN" sz="700" b="1" dirty="0" err="1">
                <a:solidFill>
                  <a:schemeClr val="tx1"/>
                </a:solidFill>
                <a:effectLst/>
                <a:latin typeface="Söhne"/>
              </a:rPr>
              <a:t>sift_X</a:t>
            </a:r>
            <a:r>
              <a:rPr lang="en-IN" sz="700" b="1" dirty="0">
                <a:solidFill>
                  <a:schemeClr val="tx1"/>
                </a:solidFill>
                <a:effectLst/>
                <a:latin typeface="Söhne"/>
              </a:rPr>
              <a:t>/255</a:t>
            </a:r>
          </a:p>
          <a:p>
            <a:r>
              <a:rPr lang="en-IN" sz="700" b="1" dirty="0">
                <a:solidFill>
                  <a:schemeClr val="tx1"/>
                </a:solidFill>
                <a:effectLst/>
                <a:latin typeface="Söhne"/>
              </a:rPr>
              <a:t>    indices = </a:t>
            </a:r>
            <a:r>
              <a:rPr lang="en-IN" sz="700" b="1" dirty="0" err="1">
                <a:solidFill>
                  <a:schemeClr val="tx1"/>
                </a:solidFill>
                <a:effectLst/>
                <a:latin typeface="Söhne"/>
              </a:rPr>
              <a:t>np.arange</a:t>
            </a:r>
            <a:r>
              <a:rPr lang="en-IN" sz="700" b="1" dirty="0">
                <a:solidFill>
                  <a:schemeClr val="tx1"/>
                </a:solidFill>
                <a:effectLst/>
                <a:latin typeface="Söhne"/>
              </a:rPr>
              <a:t>(</a:t>
            </a:r>
            <a:r>
              <a:rPr lang="en-IN" sz="700" b="1" dirty="0" err="1">
                <a:solidFill>
                  <a:schemeClr val="tx1"/>
                </a:solidFill>
                <a:effectLst/>
                <a:latin typeface="Söhne"/>
              </a:rPr>
              <a:t>sift_X.shape</a:t>
            </a:r>
            <a:r>
              <a:rPr lang="en-IN" sz="700" b="1" dirty="0">
                <a:solidFill>
                  <a:schemeClr val="tx1"/>
                </a:solidFill>
                <a:effectLst/>
                <a:latin typeface="Söhne"/>
              </a:rPr>
              <a:t>[0])</a:t>
            </a:r>
          </a:p>
          <a:p>
            <a:r>
              <a:rPr lang="en-IN" sz="700" b="1" dirty="0">
                <a:solidFill>
                  <a:schemeClr val="tx1"/>
                </a:solidFill>
                <a:effectLst/>
                <a:latin typeface="Söhne"/>
              </a:rPr>
              <a:t>    </a:t>
            </a:r>
            <a:r>
              <a:rPr lang="en-IN" sz="700" b="1" dirty="0" err="1">
                <a:solidFill>
                  <a:schemeClr val="tx1"/>
                </a:solidFill>
                <a:effectLst/>
                <a:latin typeface="Söhne"/>
              </a:rPr>
              <a:t>np.random.shuffle</a:t>
            </a:r>
            <a:r>
              <a:rPr lang="en-IN" sz="700" b="1" dirty="0">
                <a:solidFill>
                  <a:schemeClr val="tx1"/>
                </a:solidFill>
                <a:effectLst/>
                <a:latin typeface="Söhne"/>
              </a:rPr>
              <a:t>(indices)</a:t>
            </a:r>
          </a:p>
          <a:p>
            <a:r>
              <a:rPr lang="en-IN" sz="700" b="1" dirty="0">
                <a:solidFill>
                  <a:schemeClr val="tx1"/>
                </a:solidFill>
                <a:effectLst/>
                <a:latin typeface="Söhne"/>
              </a:rPr>
              <a:t>    </a:t>
            </a:r>
            <a:r>
              <a:rPr lang="en-IN" sz="700" b="1" dirty="0" err="1">
                <a:solidFill>
                  <a:schemeClr val="tx1"/>
                </a:solidFill>
                <a:effectLst/>
                <a:latin typeface="Söhne"/>
              </a:rPr>
              <a:t>sift_X</a:t>
            </a:r>
            <a:r>
              <a:rPr lang="en-IN" sz="700" b="1" dirty="0">
                <a:solidFill>
                  <a:schemeClr val="tx1"/>
                </a:solidFill>
                <a:effectLst/>
                <a:latin typeface="Söhne"/>
              </a:rPr>
              <a:t> = </a:t>
            </a:r>
            <a:r>
              <a:rPr lang="en-IN" sz="700" b="1" dirty="0" err="1">
                <a:solidFill>
                  <a:schemeClr val="tx1"/>
                </a:solidFill>
                <a:effectLst/>
                <a:latin typeface="Söhne"/>
              </a:rPr>
              <a:t>sift_X</a:t>
            </a:r>
            <a:r>
              <a:rPr lang="en-IN" sz="700" b="1" dirty="0">
                <a:solidFill>
                  <a:schemeClr val="tx1"/>
                </a:solidFill>
                <a:effectLst/>
                <a:latin typeface="Söhne"/>
              </a:rPr>
              <a:t>[indices]</a:t>
            </a:r>
          </a:p>
          <a:p>
            <a:r>
              <a:rPr lang="en-IN" sz="700" b="1" dirty="0">
                <a:solidFill>
                  <a:schemeClr val="tx1"/>
                </a:solidFill>
                <a:effectLst/>
                <a:latin typeface="Söhne"/>
              </a:rPr>
              <a:t>    </a:t>
            </a:r>
            <a:r>
              <a:rPr lang="en-IN" sz="700" b="1" dirty="0" err="1">
                <a:solidFill>
                  <a:schemeClr val="tx1"/>
                </a:solidFill>
                <a:effectLst/>
                <a:latin typeface="Söhne"/>
              </a:rPr>
              <a:t>sift_Y</a:t>
            </a:r>
            <a:r>
              <a:rPr lang="en-IN" sz="700" b="1" dirty="0">
                <a:solidFill>
                  <a:schemeClr val="tx1"/>
                </a:solidFill>
                <a:effectLst/>
                <a:latin typeface="Söhne"/>
              </a:rPr>
              <a:t> = </a:t>
            </a:r>
            <a:r>
              <a:rPr lang="en-IN" sz="700" b="1" dirty="0" err="1">
                <a:solidFill>
                  <a:schemeClr val="tx1"/>
                </a:solidFill>
                <a:effectLst/>
                <a:latin typeface="Söhne"/>
              </a:rPr>
              <a:t>sift_Y</a:t>
            </a:r>
            <a:r>
              <a:rPr lang="en-IN" sz="700" b="1" dirty="0">
                <a:solidFill>
                  <a:schemeClr val="tx1"/>
                </a:solidFill>
                <a:effectLst/>
                <a:latin typeface="Söhne"/>
              </a:rPr>
              <a:t>[indices]    </a:t>
            </a:r>
          </a:p>
          <a:p>
            <a:r>
              <a:rPr lang="en-IN" sz="700" b="1" dirty="0">
                <a:solidFill>
                  <a:schemeClr val="tx1"/>
                </a:solidFill>
                <a:effectLst/>
                <a:latin typeface="Söhne"/>
              </a:rPr>
              <a:t>    print(</a:t>
            </a:r>
            <a:r>
              <a:rPr lang="en-IN" sz="700" b="1" dirty="0" err="1">
                <a:solidFill>
                  <a:schemeClr val="tx1"/>
                </a:solidFill>
                <a:effectLst/>
                <a:latin typeface="Söhne"/>
              </a:rPr>
              <a:t>sift_X.shape</a:t>
            </a:r>
            <a:r>
              <a:rPr lang="en-IN" sz="700" b="1" dirty="0">
                <a:solidFill>
                  <a:schemeClr val="tx1"/>
                </a:solidFill>
                <a:effectLst/>
                <a:latin typeface="Söhne"/>
              </a:rPr>
              <a:t>)    </a:t>
            </a:r>
          </a:p>
          <a:p>
            <a:r>
              <a:rPr lang="en-IN" sz="700" b="1" dirty="0">
                <a:solidFill>
                  <a:schemeClr val="tx1"/>
                </a:solidFill>
                <a:effectLst/>
                <a:latin typeface="Söhne"/>
              </a:rPr>
              <a:t>    </a:t>
            </a:r>
            <a:r>
              <a:rPr lang="en-IN" sz="700" b="1" dirty="0" err="1">
                <a:solidFill>
                  <a:schemeClr val="tx1"/>
                </a:solidFill>
                <a:effectLst/>
                <a:latin typeface="Söhne"/>
              </a:rPr>
              <a:t>X_train</a:t>
            </a:r>
            <a:r>
              <a:rPr lang="en-IN" sz="700" b="1" dirty="0">
                <a:solidFill>
                  <a:schemeClr val="tx1"/>
                </a:solidFill>
                <a:effectLst/>
                <a:latin typeface="Söhne"/>
              </a:rPr>
              <a:t>, </a:t>
            </a:r>
            <a:r>
              <a:rPr lang="en-IN" sz="700" b="1" dirty="0" err="1">
                <a:solidFill>
                  <a:schemeClr val="tx1"/>
                </a:solidFill>
                <a:effectLst/>
                <a:latin typeface="Söhne"/>
              </a:rPr>
              <a:t>X_test</a:t>
            </a:r>
            <a:r>
              <a:rPr lang="en-IN" sz="700" b="1" dirty="0">
                <a:solidFill>
                  <a:schemeClr val="tx1"/>
                </a:solidFill>
                <a:effectLst/>
                <a:latin typeface="Söhne"/>
              </a:rPr>
              <a:t>, </a:t>
            </a:r>
            <a:r>
              <a:rPr lang="en-IN" sz="700" b="1" dirty="0" err="1">
                <a:solidFill>
                  <a:schemeClr val="tx1"/>
                </a:solidFill>
                <a:effectLst/>
                <a:latin typeface="Söhne"/>
              </a:rPr>
              <a:t>y_train</a:t>
            </a:r>
            <a:r>
              <a:rPr lang="en-IN" sz="700" b="1" dirty="0">
                <a:solidFill>
                  <a:schemeClr val="tx1"/>
                </a:solidFill>
                <a:effectLst/>
                <a:latin typeface="Söhne"/>
              </a:rPr>
              <a:t>, </a:t>
            </a:r>
            <a:r>
              <a:rPr lang="en-IN" sz="700" b="1" dirty="0" err="1">
                <a:solidFill>
                  <a:schemeClr val="tx1"/>
                </a:solidFill>
                <a:effectLst/>
                <a:latin typeface="Söhne"/>
              </a:rPr>
              <a:t>y_test</a:t>
            </a:r>
            <a:r>
              <a:rPr lang="en-IN" sz="700" b="1" dirty="0">
                <a:solidFill>
                  <a:schemeClr val="tx1"/>
                </a:solidFill>
                <a:effectLst/>
                <a:latin typeface="Söhne"/>
              </a:rPr>
              <a:t> = </a:t>
            </a:r>
            <a:r>
              <a:rPr lang="en-IN" sz="700" b="1" dirty="0" err="1">
                <a:solidFill>
                  <a:schemeClr val="tx1"/>
                </a:solidFill>
                <a:effectLst/>
                <a:latin typeface="Söhne"/>
              </a:rPr>
              <a:t>train_test_split</a:t>
            </a:r>
            <a:r>
              <a:rPr lang="en-IN" sz="700" b="1" dirty="0">
                <a:solidFill>
                  <a:schemeClr val="tx1"/>
                </a:solidFill>
                <a:effectLst/>
                <a:latin typeface="Söhne"/>
              </a:rPr>
              <a:t>(</a:t>
            </a:r>
            <a:r>
              <a:rPr lang="en-IN" sz="700" b="1" dirty="0" err="1">
                <a:solidFill>
                  <a:schemeClr val="tx1"/>
                </a:solidFill>
                <a:effectLst/>
                <a:latin typeface="Söhne"/>
              </a:rPr>
              <a:t>sift_X</a:t>
            </a:r>
            <a:r>
              <a:rPr lang="en-IN" sz="700" b="1" dirty="0">
                <a:solidFill>
                  <a:schemeClr val="tx1"/>
                </a:solidFill>
                <a:effectLst/>
                <a:latin typeface="Söhne"/>
              </a:rPr>
              <a:t>, </a:t>
            </a:r>
            <a:r>
              <a:rPr lang="en-IN" sz="700" b="1" dirty="0" err="1">
                <a:solidFill>
                  <a:schemeClr val="tx1"/>
                </a:solidFill>
                <a:effectLst/>
                <a:latin typeface="Söhne"/>
              </a:rPr>
              <a:t>sift_Y</a:t>
            </a:r>
            <a:r>
              <a:rPr lang="en-IN" sz="700" b="1" dirty="0">
                <a:solidFill>
                  <a:schemeClr val="tx1"/>
                </a:solidFill>
                <a:effectLst/>
                <a:latin typeface="Söhne"/>
              </a:rPr>
              <a:t>, </a:t>
            </a:r>
            <a:r>
              <a:rPr lang="en-IN" sz="700" b="1" dirty="0" err="1">
                <a:solidFill>
                  <a:schemeClr val="tx1"/>
                </a:solidFill>
                <a:effectLst/>
                <a:latin typeface="Söhne"/>
              </a:rPr>
              <a:t>test_size</a:t>
            </a:r>
            <a:r>
              <a:rPr lang="en-IN" sz="700" b="1" dirty="0">
                <a:solidFill>
                  <a:schemeClr val="tx1"/>
                </a:solidFill>
                <a:effectLst/>
                <a:latin typeface="Söhne"/>
              </a:rPr>
              <a:t>=0.2)</a:t>
            </a:r>
          </a:p>
          <a:p>
            <a:r>
              <a:rPr lang="en-IN" sz="700" b="1" dirty="0">
                <a:solidFill>
                  <a:schemeClr val="tx1"/>
                </a:solidFill>
                <a:effectLst/>
                <a:latin typeface="Söhne"/>
              </a:rPr>
              <a:t>    </a:t>
            </a:r>
            <a:r>
              <a:rPr lang="en-IN" sz="700" b="1" dirty="0" err="1">
                <a:solidFill>
                  <a:schemeClr val="tx1"/>
                </a:solidFill>
                <a:effectLst/>
                <a:latin typeface="Söhne"/>
              </a:rPr>
              <a:t>svm_cls</a:t>
            </a:r>
            <a:r>
              <a:rPr lang="en-IN" sz="700" b="1" dirty="0">
                <a:solidFill>
                  <a:schemeClr val="tx1"/>
                </a:solidFill>
                <a:effectLst/>
                <a:latin typeface="Söhne"/>
              </a:rPr>
              <a:t> = </a:t>
            </a:r>
            <a:r>
              <a:rPr lang="en-IN" sz="700" b="1" dirty="0" err="1">
                <a:solidFill>
                  <a:schemeClr val="tx1"/>
                </a:solidFill>
                <a:effectLst/>
                <a:latin typeface="Söhne"/>
              </a:rPr>
              <a:t>svm.SVC</a:t>
            </a:r>
            <a:r>
              <a:rPr lang="en-IN" sz="700" b="1" dirty="0">
                <a:solidFill>
                  <a:schemeClr val="tx1"/>
                </a:solidFill>
                <a:effectLst/>
                <a:latin typeface="Söhne"/>
              </a:rPr>
              <a:t>()</a:t>
            </a:r>
          </a:p>
          <a:p>
            <a:r>
              <a:rPr lang="en-IN" sz="700" b="1" dirty="0">
                <a:solidFill>
                  <a:schemeClr val="tx1"/>
                </a:solidFill>
                <a:effectLst/>
                <a:latin typeface="Söhne"/>
              </a:rPr>
              <a:t>    </a:t>
            </a:r>
            <a:r>
              <a:rPr lang="en-IN" sz="700" b="1" dirty="0" err="1">
                <a:solidFill>
                  <a:schemeClr val="tx1"/>
                </a:solidFill>
                <a:effectLst/>
                <a:latin typeface="Söhne"/>
              </a:rPr>
              <a:t>svm_cls.fit</a:t>
            </a:r>
            <a:r>
              <a:rPr lang="en-IN" sz="700" b="1" dirty="0">
                <a:solidFill>
                  <a:schemeClr val="tx1"/>
                </a:solidFill>
                <a:effectLst/>
                <a:latin typeface="Söhne"/>
              </a:rPr>
              <a:t>(</a:t>
            </a:r>
            <a:r>
              <a:rPr lang="en-IN" sz="700" b="1" dirty="0" err="1">
                <a:solidFill>
                  <a:schemeClr val="tx1"/>
                </a:solidFill>
                <a:effectLst/>
                <a:latin typeface="Söhne"/>
              </a:rPr>
              <a:t>X_train</a:t>
            </a:r>
            <a:r>
              <a:rPr lang="en-IN" sz="700" b="1" dirty="0">
                <a:solidFill>
                  <a:schemeClr val="tx1"/>
                </a:solidFill>
                <a:effectLst/>
                <a:latin typeface="Söhne"/>
              </a:rPr>
              <a:t>, </a:t>
            </a:r>
            <a:r>
              <a:rPr lang="en-IN" sz="700" b="1" dirty="0" err="1">
                <a:solidFill>
                  <a:schemeClr val="tx1"/>
                </a:solidFill>
                <a:effectLst/>
                <a:latin typeface="Söhne"/>
              </a:rPr>
              <a:t>y_train</a:t>
            </a:r>
            <a:r>
              <a:rPr lang="en-IN" sz="700" b="1" dirty="0">
                <a:solidFill>
                  <a:schemeClr val="tx1"/>
                </a:solidFill>
                <a:effectLst/>
                <a:latin typeface="Söhne"/>
              </a:rPr>
              <a:t>)</a:t>
            </a:r>
          </a:p>
          <a:p>
            <a:r>
              <a:rPr lang="en-IN" sz="700" b="1" dirty="0">
                <a:solidFill>
                  <a:schemeClr val="tx1"/>
                </a:solidFill>
                <a:effectLst/>
                <a:latin typeface="Söhne"/>
              </a:rPr>
              <a:t>    predict = </a:t>
            </a:r>
            <a:r>
              <a:rPr lang="en-IN" sz="700" b="1" dirty="0" err="1">
                <a:solidFill>
                  <a:schemeClr val="tx1"/>
                </a:solidFill>
                <a:effectLst/>
                <a:latin typeface="Söhne"/>
              </a:rPr>
              <a:t>svm_cls.predict</a:t>
            </a:r>
            <a:r>
              <a:rPr lang="en-IN" sz="700" b="1" dirty="0">
                <a:solidFill>
                  <a:schemeClr val="tx1"/>
                </a:solidFill>
                <a:effectLst/>
                <a:latin typeface="Söhne"/>
              </a:rPr>
              <a:t>(</a:t>
            </a:r>
            <a:r>
              <a:rPr lang="en-IN" sz="700" b="1" dirty="0" err="1">
                <a:solidFill>
                  <a:schemeClr val="tx1"/>
                </a:solidFill>
                <a:effectLst/>
                <a:latin typeface="Söhne"/>
              </a:rPr>
              <a:t>X_test</a:t>
            </a:r>
            <a:r>
              <a:rPr lang="en-IN" sz="700" b="1" dirty="0">
                <a:solidFill>
                  <a:schemeClr val="tx1"/>
                </a:solidFill>
                <a:effectLst/>
                <a:latin typeface="Söhne"/>
              </a:rPr>
              <a:t>)</a:t>
            </a:r>
          </a:p>
          <a:p>
            <a:r>
              <a:rPr lang="en-IN" sz="700" b="1" dirty="0">
                <a:solidFill>
                  <a:schemeClr val="tx1"/>
                </a:solidFill>
                <a:effectLst/>
                <a:latin typeface="Söhne"/>
              </a:rPr>
              <a:t>    </a:t>
            </a:r>
            <a:r>
              <a:rPr lang="en-IN" sz="700" b="1" dirty="0" err="1">
                <a:solidFill>
                  <a:schemeClr val="tx1"/>
                </a:solidFill>
                <a:effectLst/>
                <a:latin typeface="Söhne"/>
              </a:rPr>
              <a:t>getMetrics</a:t>
            </a:r>
            <a:r>
              <a:rPr lang="en-IN" sz="700" b="1" dirty="0">
                <a:solidFill>
                  <a:schemeClr val="tx1"/>
                </a:solidFill>
                <a:effectLst/>
                <a:latin typeface="Söhne"/>
              </a:rPr>
              <a:t>(predict, </a:t>
            </a:r>
            <a:r>
              <a:rPr lang="en-IN" sz="700" b="1" dirty="0" err="1">
                <a:solidFill>
                  <a:schemeClr val="tx1"/>
                </a:solidFill>
                <a:effectLst/>
                <a:latin typeface="Söhne"/>
              </a:rPr>
              <a:t>y_test</a:t>
            </a:r>
            <a:r>
              <a:rPr lang="en-IN" sz="700" b="1" dirty="0">
                <a:solidFill>
                  <a:schemeClr val="tx1"/>
                </a:solidFill>
                <a:effectLst/>
                <a:latin typeface="Söhne"/>
              </a:rPr>
              <a:t>, "Baseline SIFT SVM")</a:t>
            </a:r>
          </a:p>
          <a:p>
            <a:r>
              <a:rPr lang="en-IN" sz="700" b="1" dirty="0">
                <a:solidFill>
                  <a:schemeClr val="tx1"/>
                </a:solidFill>
                <a:effectLst/>
                <a:latin typeface="Söhne"/>
              </a:rPr>
              <a:t>    LABELS = labels </a:t>
            </a:r>
          </a:p>
          <a:p>
            <a:r>
              <a:rPr lang="en-IN" sz="700" b="1" dirty="0">
                <a:solidFill>
                  <a:schemeClr val="tx1"/>
                </a:solidFill>
                <a:effectLst/>
                <a:latin typeface="Söhne"/>
              </a:rPr>
              <a:t>    </a:t>
            </a:r>
            <a:r>
              <a:rPr lang="en-IN" sz="700" b="1" dirty="0" err="1">
                <a:solidFill>
                  <a:schemeClr val="tx1"/>
                </a:solidFill>
                <a:effectLst/>
                <a:latin typeface="Söhne"/>
              </a:rPr>
              <a:t>conf_matrix</a:t>
            </a:r>
            <a:r>
              <a:rPr lang="en-IN" sz="700" b="1" dirty="0">
                <a:solidFill>
                  <a:schemeClr val="tx1"/>
                </a:solidFill>
                <a:effectLst/>
                <a:latin typeface="Söhne"/>
              </a:rPr>
              <a:t> = </a:t>
            </a:r>
            <a:r>
              <a:rPr lang="en-IN" sz="700" b="1" dirty="0" err="1">
                <a:solidFill>
                  <a:schemeClr val="tx1"/>
                </a:solidFill>
                <a:effectLst/>
                <a:latin typeface="Söhne"/>
              </a:rPr>
              <a:t>confusion_matrix</a:t>
            </a:r>
            <a:r>
              <a:rPr lang="en-IN" sz="700" b="1" dirty="0">
                <a:solidFill>
                  <a:schemeClr val="tx1"/>
                </a:solidFill>
                <a:effectLst/>
                <a:latin typeface="Söhne"/>
              </a:rPr>
              <a:t>(</a:t>
            </a:r>
            <a:r>
              <a:rPr lang="en-IN" sz="700" b="1" dirty="0" err="1">
                <a:solidFill>
                  <a:schemeClr val="tx1"/>
                </a:solidFill>
                <a:effectLst/>
                <a:latin typeface="Söhne"/>
              </a:rPr>
              <a:t>y_test</a:t>
            </a:r>
            <a:r>
              <a:rPr lang="en-IN" sz="700" b="1" dirty="0">
                <a:solidFill>
                  <a:schemeClr val="tx1"/>
                </a:solidFill>
                <a:effectLst/>
                <a:latin typeface="Söhne"/>
              </a:rPr>
              <a:t>, predict) </a:t>
            </a:r>
          </a:p>
          <a:p>
            <a:r>
              <a:rPr lang="en-IN" sz="700" b="1" dirty="0">
                <a:solidFill>
                  <a:schemeClr val="tx1"/>
                </a:solidFill>
                <a:effectLst/>
                <a:latin typeface="Söhne"/>
              </a:rPr>
              <a:t>    </a:t>
            </a:r>
            <a:r>
              <a:rPr lang="en-IN" sz="700" b="1" dirty="0" err="1">
                <a:solidFill>
                  <a:schemeClr val="tx1"/>
                </a:solidFill>
                <a:effectLst/>
                <a:latin typeface="Söhne"/>
              </a:rPr>
              <a:t>plt.figure</a:t>
            </a:r>
            <a:r>
              <a:rPr lang="en-IN" sz="700" b="1" dirty="0">
                <a:solidFill>
                  <a:schemeClr val="tx1"/>
                </a:solidFill>
                <a:effectLst/>
                <a:latin typeface="Söhne"/>
              </a:rPr>
              <a:t>(</a:t>
            </a:r>
            <a:r>
              <a:rPr lang="en-IN" sz="700" b="1" dirty="0" err="1">
                <a:solidFill>
                  <a:schemeClr val="tx1"/>
                </a:solidFill>
                <a:effectLst/>
                <a:latin typeface="Söhne"/>
              </a:rPr>
              <a:t>figsize</a:t>
            </a:r>
            <a:r>
              <a:rPr lang="en-IN" sz="700" b="1" dirty="0">
                <a:solidFill>
                  <a:schemeClr val="tx1"/>
                </a:solidFill>
                <a:effectLst/>
                <a:latin typeface="Söhne"/>
              </a:rPr>
              <a:t> =(6, 6)) </a:t>
            </a:r>
          </a:p>
          <a:p>
            <a:r>
              <a:rPr lang="en-IN" sz="700" b="1" dirty="0">
                <a:solidFill>
                  <a:schemeClr val="tx1"/>
                </a:solidFill>
                <a:effectLst/>
                <a:latin typeface="Söhne"/>
              </a:rPr>
              <a:t>    </a:t>
            </a:r>
            <a:r>
              <a:rPr lang="en-IN" sz="700" b="1" dirty="0" err="1">
                <a:solidFill>
                  <a:schemeClr val="tx1"/>
                </a:solidFill>
                <a:effectLst/>
                <a:latin typeface="Söhne"/>
              </a:rPr>
              <a:t>ax</a:t>
            </a:r>
            <a:r>
              <a:rPr lang="en-IN" sz="700" b="1" dirty="0">
                <a:solidFill>
                  <a:schemeClr val="tx1"/>
                </a:solidFill>
                <a:effectLst/>
                <a:latin typeface="Söhne"/>
              </a:rPr>
              <a:t> = </a:t>
            </a:r>
            <a:r>
              <a:rPr lang="en-IN" sz="700" b="1" dirty="0" err="1">
                <a:solidFill>
                  <a:schemeClr val="tx1"/>
                </a:solidFill>
                <a:effectLst/>
                <a:latin typeface="Söhne"/>
              </a:rPr>
              <a:t>sns.heatmap</a:t>
            </a:r>
            <a:r>
              <a:rPr lang="en-IN" sz="700" b="1" dirty="0">
                <a:solidFill>
                  <a:schemeClr val="tx1"/>
                </a:solidFill>
                <a:effectLst/>
                <a:latin typeface="Söhne"/>
              </a:rPr>
              <a:t>(</a:t>
            </a:r>
            <a:r>
              <a:rPr lang="en-IN" sz="700" b="1" dirty="0" err="1">
                <a:solidFill>
                  <a:schemeClr val="tx1"/>
                </a:solidFill>
                <a:effectLst/>
                <a:latin typeface="Söhne"/>
              </a:rPr>
              <a:t>conf_matrix</a:t>
            </a:r>
            <a:r>
              <a:rPr lang="en-IN" sz="700" b="1" dirty="0">
                <a:solidFill>
                  <a:schemeClr val="tx1"/>
                </a:solidFill>
                <a:effectLst/>
                <a:latin typeface="Söhne"/>
              </a:rPr>
              <a:t>, </a:t>
            </a:r>
            <a:r>
              <a:rPr lang="en-IN" sz="700" b="1" dirty="0" err="1">
                <a:solidFill>
                  <a:schemeClr val="tx1"/>
                </a:solidFill>
                <a:effectLst/>
                <a:latin typeface="Söhne"/>
              </a:rPr>
              <a:t>xticklabels</a:t>
            </a:r>
            <a:r>
              <a:rPr lang="en-IN" sz="700" b="1" dirty="0">
                <a:solidFill>
                  <a:schemeClr val="tx1"/>
                </a:solidFill>
                <a:effectLst/>
                <a:latin typeface="Söhne"/>
              </a:rPr>
              <a:t> = LABELS, </a:t>
            </a:r>
            <a:r>
              <a:rPr lang="en-IN" sz="700" b="1" dirty="0" err="1">
                <a:solidFill>
                  <a:schemeClr val="tx1"/>
                </a:solidFill>
                <a:effectLst/>
                <a:latin typeface="Söhne"/>
              </a:rPr>
              <a:t>yticklabels</a:t>
            </a:r>
            <a:r>
              <a:rPr lang="en-IN" sz="700" b="1" dirty="0">
                <a:solidFill>
                  <a:schemeClr val="tx1"/>
                </a:solidFill>
                <a:effectLst/>
                <a:latin typeface="Söhne"/>
              </a:rPr>
              <a:t> = LABELS, </a:t>
            </a:r>
            <a:r>
              <a:rPr lang="en-IN" sz="700" b="1" dirty="0" err="1">
                <a:solidFill>
                  <a:schemeClr val="tx1"/>
                </a:solidFill>
                <a:effectLst/>
                <a:latin typeface="Söhne"/>
              </a:rPr>
              <a:t>annot</a:t>
            </a:r>
            <a:r>
              <a:rPr lang="en-IN" sz="700" b="1" dirty="0">
                <a:solidFill>
                  <a:schemeClr val="tx1"/>
                </a:solidFill>
                <a:effectLst/>
                <a:latin typeface="Söhne"/>
              </a:rPr>
              <a:t> = True, </a:t>
            </a:r>
            <a:r>
              <a:rPr lang="en-IN" sz="700" b="1" dirty="0" err="1">
                <a:solidFill>
                  <a:schemeClr val="tx1"/>
                </a:solidFill>
                <a:effectLst/>
                <a:latin typeface="Söhne"/>
              </a:rPr>
              <a:t>cmap</a:t>
            </a:r>
            <a:r>
              <a:rPr lang="en-IN" sz="700" b="1" dirty="0">
                <a:solidFill>
                  <a:schemeClr val="tx1"/>
                </a:solidFill>
                <a:effectLst/>
                <a:latin typeface="Söhne"/>
              </a:rPr>
              <a:t>="</a:t>
            </a:r>
            <a:r>
              <a:rPr lang="en-IN" sz="700" b="1" dirty="0" err="1">
                <a:solidFill>
                  <a:schemeClr val="tx1"/>
                </a:solidFill>
                <a:effectLst/>
                <a:latin typeface="Söhne"/>
              </a:rPr>
              <a:t>viridis</a:t>
            </a:r>
            <a:r>
              <a:rPr lang="en-IN" sz="700" b="1" dirty="0">
                <a:solidFill>
                  <a:schemeClr val="tx1"/>
                </a:solidFill>
                <a:effectLst/>
                <a:latin typeface="Söhne"/>
              </a:rPr>
              <a:t>" ,</a:t>
            </a:r>
            <a:r>
              <a:rPr lang="en-IN" sz="700" b="1" dirty="0" err="1">
                <a:solidFill>
                  <a:schemeClr val="tx1"/>
                </a:solidFill>
                <a:effectLst/>
                <a:latin typeface="Söhne"/>
              </a:rPr>
              <a:t>fmt</a:t>
            </a:r>
            <a:r>
              <a:rPr lang="en-IN" sz="700" b="1" dirty="0">
                <a:solidFill>
                  <a:schemeClr val="tx1"/>
                </a:solidFill>
                <a:effectLst/>
                <a:latin typeface="Söhne"/>
              </a:rPr>
              <a:t> ="g");</a:t>
            </a:r>
          </a:p>
        </p:txBody>
      </p:sp>
      <p:sp>
        <p:nvSpPr>
          <p:cNvPr id="6" name="TextBox 5">
            <a:extLst>
              <a:ext uri="{FF2B5EF4-FFF2-40B4-BE49-F238E27FC236}">
                <a16:creationId xmlns:a16="http://schemas.microsoft.com/office/drawing/2014/main" id="{1E9D7240-38D2-1411-A465-2D38C7F3D29E}"/>
              </a:ext>
            </a:extLst>
          </p:cNvPr>
          <p:cNvSpPr txBox="1"/>
          <p:nvPr/>
        </p:nvSpPr>
        <p:spPr>
          <a:xfrm>
            <a:off x="1000461" y="2614108"/>
            <a:ext cx="10751656" cy="3384550"/>
          </a:xfrm>
          <a:prstGeom prst="rect">
            <a:avLst/>
          </a:prstGeom>
          <a:noFill/>
        </p:spPr>
        <p:txBody>
          <a:bodyPr wrap="square">
            <a:spAutoFit/>
          </a:bodyPr>
          <a:lstStyle/>
          <a:p>
            <a:r>
              <a:rPr lang="en-IN" sz="700" b="1" dirty="0" err="1">
                <a:effectLst/>
                <a:latin typeface="Söhne"/>
              </a:rPr>
              <a:t>ax.set_ylim</a:t>
            </a:r>
            <a:r>
              <a:rPr lang="en-IN" sz="700" b="1" dirty="0">
                <a:effectLst/>
                <a:latin typeface="Söhne"/>
              </a:rPr>
              <a:t>([0,2])</a:t>
            </a:r>
          </a:p>
          <a:p>
            <a:r>
              <a:rPr lang="en-IN" sz="700" b="1" dirty="0">
                <a:effectLst/>
                <a:latin typeface="Söhne"/>
              </a:rPr>
              <a:t>    </a:t>
            </a:r>
            <a:r>
              <a:rPr lang="en-IN" sz="700" b="1" dirty="0" err="1">
                <a:effectLst/>
                <a:latin typeface="Söhne"/>
              </a:rPr>
              <a:t>plt.title</a:t>
            </a:r>
            <a:r>
              <a:rPr lang="en-IN" sz="700" b="1" dirty="0">
                <a:effectLst/>
                <a:latin typeface="Söhne"/>
              </a:rPr>
              <a:t>("Baseline SIFT SVM Confusion matrix") </a:t>
            </a:r>
          </a:p>
          <a:p>
            <a:r>
              <a:rPr lang="en-IN" sz="700" b="1" dirty="0">
                <a:effectLst/>
                <a:latin typeface="Söhne"/>
              </a:rPr>
              <a:t>    </a:t>
            </a:r>
            <a:r>
              <a:rPr lang="en-IN" sz="700" b="1" dirty="0" err="1">
                <a:effectLst/>
                <a:latin typeface="Söhne"/>
              </a:rPr>
              <a:t>plt.ylabel</a:t>
            </a:r>
            <a:r>
              <a:rPr lang="en-IN" sz="700" b="1" dirty="0">
                <a:effectLst/>
                <a:latin typeface="Söhne"/>
              </a:rPr>
              <a:t>('True </a:t>
            </a:r>
            <a:r>
              <a:rPr lang="en-IN" sz="700" b="1" dirty="0" err="1">
                <a:effectLst/>
                <a:latin typeface="Söhne"/>
              </a:rPr>
              <a:t>class'</a:t>
            </a:r>
            <a:r>
              <a:rPr lang="en-IN" sz="700" b="1" dirty="0">
                <a:effectLst/>
                <a:latin typeface="Söhne"/>
              </a:rPr>
              <a:t>) </a:t>
            </a:r>
          </a:p>
          <a:p>
            <a:r>
              <a:rPr lang="en-IN" sz="700" b="1" dirty="0">
                <a:effectLst/>
                <a:latin typeface="Söhne"/>
              </a:rPr>
              <a:t>    </a:t>
            </a:r>
            <a:r>
              <a:rPr lang="en-IN" sz="700" b="1" dirty="0" err="1">
                <a:effectLst/>
                <a:latin typeface="Söhne"/>
              </a:rPr>
              <a:t>plt.xlabel</a:t>
            </a:r>
            <a:r>
              <a:rPr lang="en-IN" sz="700" b="1" dirty="0">
                <a:effectLst/>
                <a:latin typeface="Söhne"/>
              </a:rPr>
              <a:t>('Predicted </a:t>
            </a:r>
            <a:r>
              <a:rPr lang="en-IN" sz="700" b="1" dirty="0" err="1">
                <a:effectLst/>
                <a:latin typeface="Söhne"/>
              </a:rPr>
              <a:t>class'</a:t>
            </a:r>
            <a:r>
              <a:rPr lang="en-IN" sz="700" b="1" dirty="0">
                <a:effectLst/>
                <a:latin typeface="Söhne"/>
              </a:rPr>
              <a:t>) </a:t>
            </a:r>
          </a:p>
          <a:p>
            <a:r>
              <a:rPr lang="en-IN" sz="700" b="1" dirty="0">
                <a:effectLst/>
                <a:latin typeface="Söhne"/>
              </a:rPr>
              <a:t>    </a:t>
            </a:r>
            <a:r>
              <a:rPr lang="en-IN" sz="700" b="1" dirty="0" err="1">
                <a:effectLst/>
                <a:latin typeface="Söhne"/>
              </a:rPr>
              <a:t>plt.show</a:t>
            </a:r>
            <a:r>
              <a:rPr lang="en-IN" sz="700" b="1" dirty="0">
                <a:effectLst/>
                <a:latin typeface="Söhne"/>
              </a:rPr>
              <a:t>()       </a:t>
            </a:r>
            <a:br>
              <a:rPr lang="en-IN" sz="800" b="1" dirty="0">
                <a:effectLst/>
                <a:latin typeface="Söhne"/>
              </a:rPr>
            </a:br>
            <a:r>
              <a:rPr lang="en-IN" sz="700" b="1" dirty="0">
                <a:effectLst/>
                <a:latin typeface="Söhne"/>
              </a:rPr>
              <a:t>def graph():</a:t>
            </a:r>
          </a:p>
          <a:p>
            <a:r>
              <a:rPr lang="en-IN" sz="700" b="1" dirty="0">
                <a:effectLst/>
                <a:latin typeface="Söhne"/>
              </a:rPr>
              <a:t>    </a:t>
            </a:r>
            <a:r>
              <a:rPr lang="en-IN" sz="700" b="1" dirty="0" err="1">
                <a:effectLst/>
                <a:latin typeface="Söhne"/>
              </a:rPr>
              <a:t>df</a:t>
            </a:r>
            <a:r>
              <a:rPr lang="en-IN" sz="700" b="1" dirty="0">
                <a:effectLst/>
                <a:latin typeface="Söhne"/>
              </a:rPr>
              <a:t> = </a:t>
            </a:r>
            <a:r>
              <a:rPr lang="en-IN" sz="700" b="1" dirty="0" err="1">
                <a:effectLst/>
                <a:latin typeface="Söhne"/>
              </a:rPr>
              <a:t>pd.DataFrame</a:t>
            </a:r>
            <a:r>
              <a:rPr lang="en-IN" sz="700" b="1" dirty="0">
                <a:effectLst/>
                <a:latin typeface="Söhne"/>
              </a:rPr>
              <a:t>([['</a:t>
            </a:r>
            <a:r>
              <a:rPr lang="en-IN" sz="700" b="1" dirty="0" err="1">
                <a:effectLst/>
                <a:latin typeface="Söhne"/>
              </a:rPr>
              <a:t>SqueezeNet</a:t>
            </a:r>
            <a:r>
              <a:rPr lang="en-IN" sz="700" b="1" dirty="0">
                <a:effectLst/>
                <a:latin typeface="Söhne"/>
              </a:rPr>
              <a:t>','</a:t>
            </a:r>
            <a:r>
              <a:rPr lang="en-IN" sz="700" b="1" dirty="0" err="1">
                <a:effectLst/>
                <a:latin typeface="Söhne"/>
              </a:rPr>
              <a:t>Precision',precision</a:t>
            </a:r>
            <a:r>
              <a:rPr lang="en-IN" sz="700" b="1" dirty="0">
                <a:effectLst/>
                <a:latin typeface="Söhne"/>
              </a:rPr>
              <a:t>[0]],['</a:t>
            </a:r>
            <a:r>
              <a:rPr lang="en-IN" sz="700" b="1" dirty="0" err="1">
                <a:effectLst/>
                <a:latin typeface="Söhne"/>
              </a:rPr>
              <a:t>SqueezeNet</a:t>
            </a:r>
            <a:r>
              <a:rPr lang="en-IN" sz="700" b="1" dirty="0">
                <a:effectLst/>
                <a:latin typeface="Söhne"/>
              </a:rPr>
              <a:t>','</a:t>
            </a:r>
            <a:r>
              <a:rPr lang="en-IN" sz="700" b="1" dirty="0" err="1">
                <a:effectLst/>
                <a:latin typeface="Söhne"/>
              </a:rPr>
              <a:t>Recall',recall</a:t>
            </a:r>
            <a:r>
              <a:rPr lang="en-IN" sz="700" b="1" dirty="0">
                <a:effectLst/>
                <a:latin typeface="Söhne"/>
              </a:rPr>
              <a:t>[0]],['SqueezeNet','F1 Score',</a:t>
            </a:r>
            <a:r>
              <a:rPr lang="en-IN" sz="700" b="1" dirty="0" err="1">
                <a:effectLst/>
                <a:latin typeface="Söhne"/>
              </a:rPr>
              <a:t>fscore</a:t>
            </a:r>
            <a:r>
              <a:rPr lang="en-IN" sz="700" b="1" dirty="0">
                <a:effectLst/>
                <a:latin typeface="Söhne"/>
              </a:rPr>
              <a:t>[0]],['</a:t>
            </a:r>
            <a:r>
              <a:rPr lang="en-IN" sz="700" b="1" dirty="0" err="1">
                <a:effectLst/>
                <a:latin typeface="Söhne"/>
              </a:rPr>
              <a:t>SqueezeNet</a:t>
            </a:r>
            <a:r>
              <a:rPr lang="en-IN" sz="700" b="1" dirty="0">
                <a:effectLst/>
                <a:latin typeface="Söhne"/>
              </a:rPr>
              <a:t>','</a:t>
            </a:r>
            <a:r>
              <a:rPr lang="en-IN" sz="700" b="1" dirty="0" err="1">
                <a:effectLst/>
                <a:latin typeface="Söhne"/>
              </a:rPr>
              <a:t>Accuracy',accuracy</a:t>
            </a:r>
            <a:r>
              <a:rPr lang="en-IN" sz="700" b="1" dirty="0">
                <a:effectLst/>
                <a:latin typeface="Söhne"/>
              </a:rPr>
              <a:t>[0]],</a:t>
            </a:r>
          </a:p>
          <a:p>
            <a:r>
              <a:rPr lang="en-IN" sz="700" b="1" dirty="0">
                <a:effectLst/>
                <a:latin typeface="Söhne"/>
              </a:rPr>
              <a:t>                       ['</a:t>
            </a:r>
            <a:r>
              <a:rPr lang="en-IN" sz="700" b="1" dirty="0" err="1">
                <a:effectLst/>
                <a:latin typeface="Söhne"/>
              </a:rPr>
              <a:t>ShuffleNet</a:t>
            </a:r>
            <a:r>
              <a:rPr lang="en-IN" sz="700" b="1" dirty="0">
                <a:effectLst/>
                <a:latin typeface="Söhne"/>
              </a:rPr>
              <a:t>','</a:t>
            </a:r>
            <a:r>
              <a:rPr lang="en-IN" sz="700" b="1" dirty="0" err="1">
                <a:effectLst/>
                <a:latin typeface="Söhne"/>
              </a:rPr>
              <a:t>Precision',precision</a:t>
            </a:r>
            <a:r>
              <a:rPr lang="en-IN" sz="700" b="1" dirty="0">
                <a:effectLst/>
                <a:latin typeface="Söhne"/>
              </a:rPr>
              <a:t>[1]],['</a:t>
            </a:r>
            <a:r>
              <a:rPr lang="en-IN" sz="700" b="1" dirty="0" err="1">
                <a:effectLst/>
                <a:latin typeface="Söhne"/>
              </a:rPr>
              <a:t>ShuffleNet</a:t>
            </a:r>
            <a:r>
              <a:rPr lang="en-IN" sz="700" b="1" dirty="0">
                <a:effectLst/>
                <a:latin typeface="Söhne"/>
              </a:rPr>
              <a:t>','</a:t>
            </a:r>
            <a:r>
              <a:rPr lang="en-IN" sz="700" b="1" dirty="0" err="1">
                <a:effectLst/>
                <a:latin typeface="Söhne"/>
              </a:rPr>
              <a:t>Recall',recall</a:t>
            </a:r>
            <a:r>
              <a:rPr lang="en-IN" sz="700" b="1" dirty="0">
                <a:effectLst/>
                <a:latin typeface="Söhne"/>
              </a:rPr>
              <a:t>[1]],['ShuffleNet','F1 Score',</a:t>
            </a:r>
            <a:r>
              <a:rPr lang="en-IN" sz="700" b="1" dirty="0" err="1">
                <a:effectLst/>
                <a:latin typeface="Söhne"/>
              </a:rPr>
              <a:t>fscore</a:t>
            </a:r>
            <a:r>
              <a:rPr lang="en-IN" sz="700" b="1" dirty="0">
                <a:effectLst/>
                <a:latin typeface="Söhne"/>
              </a:rPr>
              <a:t>[1]],['</a:t>
            </a:r>
            <a:r>
              <a:rPr lang="en-IN" sz="700" b="1" dirty="0" err="1">
                <a:effectLst/>
                <a:latin typeface="Söhne"/>
              </a:rPr>
              <a:t>ShuffleNet</a:t>
            </a:r>
            <a:r>
              <a:rPr lang="en-IN" sz="700" b="1" dirty="0">
                <a:effectLst/>
                <a:latin typeface="Söhne"/>
              </a:rPr>
              <a:t>','</a:t>
            </a:r>
            <a:r>
              <a:rPr lang="en-IN" sz="700" b="1" dirty="0" err="1">
                <a:effectLst/>
                <a:latin typeface="Söhne"/>
              </a:rPr>
              <a:t>Accuracy',accuracy</a:t>
            </a:r>
            <a:r>
              <a:rPr lang="en-IN" sz="700" b="1" dirty="0">
                <a:effectLst/>
                <a:latin typeface="Söhne"/>
              </a:rPr>
              <a:t>[1]],</a:t>
            </a:r>
          </a:p>
          <a:p>
            <a:r>
              <a:rPr lang="en-IN" sz="700" b="1" dirty="0">
                <a:effectLst/>
                <a:latin typeface="Söhne"/>
              </a:rPr>
              <a:t>                       ['MobileNetV2','Precision',precision[2]],['MobileNetV2','Recall',recall[2]],['MobileNetV2','F1 Score',</a:t>
            </a:r>
            <a:r>
              <a:rPr lang="en-IN" sz="700" b="1" dirty="0" err="1">
                <a:effectLst/>
                <a:latin typeface="Söhne"/>
              </a:rPr>
              <a:t>fscore</a:t>
            </a:r>
            <a:r>
              <a:rPr lang="en-IN" sz="700" b="1" dirty="0">
                <a:effectLst/>
                <a:latin typeface="Söhne"/>
              </a:rPr>
              <a:t>[2]],['MobileNetV2','Accuracy',accuracy[2]],</a:t>
            </a:r>
          </a:p>
          <a:p>
            <a:r>
              <a:rPr lang="en-IN" sz="700" b="1" dirty="0">
                <a:effectLst/>
                <a:latin typeface="Söhne"/>
              </a:rPr>
              <a:t>                       ['Fusion Model </a:t>
            </a:r>
            <a:r>
              <a:rPr lang="en-IN" sz="700" b="1" dirty="0" err="1">
                <a:effectLst/>
                <a:latin typeface="Söhne"/>
              </a:rPr>
              <a:t>SVM','Precision',precision</a:t>
            </a:r>
            <a:r>
              <a:rPr lang="en-IN" sz="700" b="1" dirty="0">
                <a:effectLst/>
                <a:latin typeface="Söhne"/>
              </a:rPr>
              <a:t>[3]],['Fusion Model </a:t>
            </a:r>
            <a:r>
              <a:rPr lang="en-IN" sz="700" b="1" dirty="0" err="1">
                <a:effectLst/>
                <a:latin typeface="Söhne"/>
              </a:rPr>
              <a:t>SVM','Recall',recall</a:t>
            </a:r>
            <a:r>
              <a:rPr lang="en-IN" sz="700" b="1" dirty="0">
                <a:effectLst/>
                <a:latin typeface="Söhne"/>
              </a:rPr>
              <a:t>[3]],['Fusion Model SVM','F1 Score',</a:t>
            </a:r>
            <a:r>
              <a:rPr lang="en-IN" sz="700" b="1" dirty="0" err="1">
                <a:effectLst/>
                <a:latin typeface="Söhne"/>
              </a:rPr>
              <a:t>fscore</a:t>
            </a:r>
            <a:r>
              <a:rPr lang="en-IN" sz="700" b="1" dirty="0">
                <a:effectLst/>
                <a:latin typeface="Söhne"/>
              </a:rPr>
              <a:t>[3]],['Fusion Model </a:t>
            </a:r>
            <a:r>
              <a:rPr lang="en-IN" sz="700" b="1" dirty="0" err="1">
                <a:effectLst/>
                <a:latin typeface="Söhne"/>
              </a:rPr>
              <a:t>SVM','Accuracy',accuracy</a:t>
            </a:r>
            <a:r>
              <a:rPr lang="en-IN" sz="700" b="1" dirty="0">
                <a:effectLst/>
                <a:latin typeface="Söhne"/>
              </a:rPr>
              <a:t>[3]],</a:t>
            </a:r>
          </a:p>
          <a:p>
            <a:r>
              <a:rPr lang="en-IN" sz="700" b="1" dirty="0">
                <a:effectLst/>
                <a:latin typeface="Söhne"/>
              </a:rPr>
              <a:t>                       ['SIFT </a:t>
            </a:r>
            <a:r>
              <a:rPr lang="en-IN" sz="700" b="1" dirty="0" err="1">
                <a:effectLst/>
                <a:latin typeface="Söhne"/>
              </a:rPr>
              <a:t>SVM','Precision',precision</a:t>
            </a:r>
            <a:r>
              <a:rPr lang="en-IN" sz="700" b="1" dirty="0">
                <a:effectLst/>
                <a:latin typeface="Söhne"/>
              </a:rPr>
              <a:t>[4]],['SIFT </a:t>
            </a:r>
            <a:r>
              <a:rPr lang="en-IN" sz="700" b="1" dirty="0" err="1">
                <a:effectLst/>
                <a:latin typeface="Söhne"/>
              </a:rPr>
              <a:t>SVM','Recall',recall</a:t>
            </a:r>
            <a:r>
              <a:rPr lang="en-IN" sz="700" b="1" dirty="0">
                <a:effectLst/>
                <a:latin typeface="Söhne"/>
              </a:rPr>
              <a:t>[4]],['SIFT SVM','F1 Score',</a:t>
            </a:r>
            <a:r>
              <a:rPr lang="en-IN" sz="700" b="1" dirty="0" err="1">
                <a:effectLst/>
                <a:latin typeface="Söhne"/>
              </a:rPr>
              <a:t>fscore</a:t>
            </a:r>
            <a:r>
              <a:rPr lang="en-IN" sz="700" b="1" dirty="0">
                <a:effectLst/>
                <a:latin typeface="Söhne"/>
              </a:rPr>
              <a:t>[4]],['SIFT </a:t>
            </a:r>
            <a:r>
              <a:rPr lang="en-IN" sz="700" b="1" dirty="0" err="1">
                <a:effectLst/>
                <a:latin typeface="Söhne"/>
              </a:rPr>
              <a:t>SVM','Accuracy',accuracy</a:t>
            </a:r>
            <a:r>
              <a:rPr lang="en-IN" sz="700" b="1" dirty="0">
                <a:effectLst/>
                <a:latin typeface="Söhne"/>
              </a:rPr>
              <a:t>[4]],</a:t>
            </a:r>
          </a:p>
          <a:p>
            <a:r>
              <a:rPr lang="en-IN" sz="700" b="1" dirty="0">
                <a:effectLst/>
                <a:latin typeface="Söhne"/>
              </a:rPr>
              <a:t>                       </a:t>
            </a:r>
          </a:p>
          <a:p>
            <a:r>
              <a:rPr lang="en-IN" sz="700" b="1" dirty="0">
                <a:effectLst/>
                <a:latin typeface="Söhne"/>
              </a:rPr>
              <a:t>                      ],columns=['</a:t>
            </a:r>
            <a:r>
              <a:rPr lang="en-IN" sz="700" b="1" dirty="0" err="1">
                <a:effectLst/>
                <a:latin typeface="Söhne"/>
              </a:rPr>
              <a:t>Parameters','Algorithms','Value</a:t>
            </a:r>
            <a:r>
              <a:rPr lang="en-IN" sz="700" b="1" dirty="0">
                <a:effectLst/>
                <a:latin typeface="Söhne"/>
              </a:rPr>
              <a:t>'])</a:t>
            </a:r>
          </a:p>
          <a:p>
            <a:r>
              <a:rPr lang="en-IN" sz="700" b="1" dirty="0">
                <a:effectLst/>
                <a:latin typeface="Söhne"/>
              </a:rPr>
              <a:t>    </a:t>
            </a:r>
            <a:r>
              <a:rPr lang="en-IN" sz="700" b="1" dirty="0" err="1">
                <a:effectLst/>
                <a:latin typeface="Söhne"/>
              </a:rPr>
              <a:t>df.pivot</a:t>
            </a:r>
            <a:r>
              <a:rPr lang="en-IN" sz="700" b="1" dirty="0">
                <a:effectLst/>
                <a:latin typeface="Söhne"/>
              </a:rPr>
              <a:t>("Parameters", "Algorithms", "Value").plot(kind='bar')</a:t>
            </a:r>
          </a:p>
          <a:p>
            <a:r>
              <a:rPr lang="en-IN" sz="700" b="1" dirty="0">
                <a:effectLst/>
                <a:latin typeface="Söhne"/>
              </a:rPr>
              <a:t>    </a:t>
            </a:r>
            <a:r>
              <a:rPr lang="en-IN" sz="700" b="1" dirty="0" err="1">
                <a:effectLst/>
                <a:latin typeface="Söhne"/>
              </a:rPr>
              <a:t>plt.show</a:t>
            </a:r>
            <a:r>
              <a:rPr lang="en-IN" sz="700" b="1" dirty="0">
                <a:effectLst/>
                <a:latin typeface="Söhne"/>
              </a:rPr>
              <a:t>()</a:t>
            </a:r>
            <a:br>
              <a:rPr lang="en-IN" sz="700" b="1" dirty="0">
                <a:effectLst/>
                <a:latin typeface="Söhne"/>
              </a:rPr>
            </a:br>
            <a:r>
              <a:rPr lang="en-IN" sz="700" b="1" dirty="0">
                <a:effectLst/>
                <a:latin typeface="Söhne"/>
              </a:rPr>
              <a:t>def </a:t>
            </a:r>
            <a:r>
              <a:rPr lang="en-IN" sz="700" b="1" dirty="0" err="1">
                <a:effectLst/>
                <a:latin typeface="Söhne"/>
              </a:rPr>
              <a:t>performanceTable</a:t>
            </a:r>
            <a:r>
              <a:rPr lang="en-IN" sz="700" b="1" dirty="0">
                <a:effectLst/>
                <a:latin typeface="Söhne"/>
              </a:rPr>
              <a:t>():</a:t>
            </a:r>
          </a:p>
          <a:p>
            <a:r>
              <a:rPr lang="en-IN" sz="700" b="1" dirty="0">
                <a:effectLst/>
                <a:latin typeface="Söhne"/>
              </a:rPr>
              <a:t>    output = '&lt;table border=1 align=</a:t>
            </a:r>
            <a:r>
              <a:rPr lang="en-IN" sz="700" b="1" dirty="0" err="1">
                <a:effectLst/>
                <a:latin typeface="Söhne"/>
              </a:rPr>
              <a:t>center</a:t>
            </a:r>
            <a:r>
              <a:rPr lang="en-IN" sz="700" b="1" dirty="0">
                <a:effectLst/>
                <a:latin typeface="Söhne"/>
              </a:rPr>
              <a:t>&gt;'</a:t>
            </a:r>
          </a:p>
          <a:p>
            <a:r>
              <a:rPr lang="en-IN" sz="700" b="1" dirty="0">
                <a:effectLst/>
                <a:latin typeface="Söhne"/>
              </a:rPr>
              <a:t>    output+= '&lt;tr&gt;&lt;</a:t>
            </a:r>
            <a:r>
              <a:rPr lang="en-IN" sz="700" b="1" dirty="0" err="1">
                <a:effectLst/>
                <a:latin typeface="Söhne"/>
              </a:rPr>
              <a:t>th</a:t>
            </a:r>
            <a:r>
              <a:rPr lang="en-IN" sz="700" b="1" dirty="0">
                <a:effectLst/>
                <a:latin typeface="Söhne"/>
              </a:rPr>
              <a:t>&gt;Dataset Name&lt;/</a:t>
            </a:r>
            <a:r>
              <a:rPr lang="en-IN" sz="700" b="1" dirty="0" err="1">
                <a:effectLst/>
                <a:latin typeface="Söhne"/>
              </a:rPr>
              <a:t>th</a:t>
            </a:r>
            <a:r>
              <a:rPr lang="en-IN" sz="700" b="1" dirty="0">
                <a:effectLst/>
                <a:latin typeface="Söhne"/>
              </a:rPr>
              <a:t>&gt;&lt;</a:t>
            </a:r>
            <a:r>
              <a:rPr lang="en-IN" sz="700" b="1" dirty="0" err="1">
                <a:effectLst/>
                <a:latin typeface="Söhne"/>
              </a:rPr>
              <a:t>th</a:t>
            </a:r>
            <a:r>
              <a:rPr lang="en-IN" sz="700" b="1" dirty="0">
                <a:effectLst/>
                <a:latin typeface="Söhne"/>
              </a:rPr>
              <a:t>&gt;Algorithm Name&lt;/</a:t>
            </a:r>
            <a:r>
              <a:rPr lang="en-IN" sz="700" b="1" dirty="0" err="1">
                <a:effectLst/>
                <a:latin typeface="Söhne"/>
              </a:rPr>
              <a:t>th</a:t>
            </a:r>
            <a:r>
              <a:rPr lang="en-IN" sz="700" b="1" dirty="0">
                <a:effectLst/>
                <a:latin typeface="Söhne"/>
              </a:rPr>
              <a:t>&gt;&lt;</a:t>
            </a:r>
            <a:r>
              <a:rPr lang="en-IN" sz="700" b="1" dirty="0" err="1">
                <a:effectLst/>
                <a:latin typeface="Söhne"/>
              </a:rPr>
              <a:t>th</a:t>
            </a:r>
            <a:r>
              <a:rPr lang="en-IN" sz="700" b="1" dirty="0">
                <a:effectLst/>
                <a:latin typeface="Söhne"/>
              </a:rPr>
              <a:t>&gt;Accuracy&lt;/</a:t>
            </a:r>
            <a:r>
              <a:rPr lang="en-IN" sz="700" b="1" dirty="0" err="1">
                <a:effectLst/>
                <a:latin typeface="Söhne"/>
              </a:rPr>
              <a:t>th</a:t>
            </a:r>
            <a:r>
              <a:rPr lang="en-IN" sz="700" b="1" dirty="0">
                <a:effectLst/>
                <a:latin typeface="Söhne"/>
              </a:rPr>
              <a:t>&gt;&lt;</a:t>
            </a:r>
            <a:r>
              <a:rPr lang="en-IN" sz="700" b="1" dirty="0" err="1">
                <a:effectLst/>
                <a:latin typeface="Söhne"/>
              </a:rPr>
              <a:t>th</a:t>
            </a:r>
            <a:r>
              <a:rPr lang="en-IN" sz="700" b="1" dirty="0">
                <a:effectLst/>
                <a:latin typeface="Söhne"/>
              </a:rPr>
              <a:t>&gt;Precision&lt;/</a:t>
            </a:r>
            <a:r>
              <a:rPr lang="en-IN" sz="700" b="1" dirty="0" err="1">
                <a:effectLst/>
                <a:latin typeface="Söhne"/>
              </a:rPr>
              <a:t>th</a:t>
            </a:r>
            <a:r>
              <a:rPr lang="en-IN" sz="700" b="1" dirty="0">
                <a:effectLst/>
                <a:latin typeface="Söhne"/>
              </a:rPr>
              <a:t>&gt;&lt;</a:t>
            </a:r>
            <a:r>
              <a:rPr lang="en-IN" sz="700" b="1" dirty="0" err="1">
                <a:effectLst/>
                <a:latin typeface="Söhne"/>
              </a:rPr>
              <a:t>th</a:t>
            </a:r>
            <a:r>
              <a:rPr lang="en-IN" sz="700" b="1" dirty="0">
                <a:effectLst/>
                <a:latin typeface="Söhne"/>
              </a:rPr>
              <a:t>&gt;Recall&lt;/</a:t>
            </a:r>
            <a:r>
              <a:rPr lang="en-IN" sz="700" b="1" dirty="0" err="1">
                <a:effectLst/>
                <a:latin typeface="Söhne"/>
              </a:rPr>
              <a:t>th</a:t>
            </a:r>
            <a:r>
              <a:rPr lang="en-IN" sz="700" b="1" dirty="0">
                <a:effectLst/>
                <a:latin typeface="Söhne"/>
              </a:rPr>
              <a:t>&gt;&lt;</a:t>
            </a:r>
            <a:r>
              <a:rPr lang="en-IN" sz="700" b="1" dirty="0" err="1">
                <a:effectLst/>
                <a:latin typeface="Söhne"/>
              </a:rPr>
              <a:t>th</a:t>
            </a:r>
            <a:r>
              <a:rPr lang="en-IN" sz="700" b="1" dirty="0">
                <a:effectLst/>
                <a:latin typeface="Söhne"/>
              </a:rPr>
              <a:t>&gt;FSCORE&lt;/</a:t>
            </a:r>
            <a:r>
              <a:rPr lang="en-IN" sz="700" b="1" dirty="0" err="1">
                <a:effectLst/>
                <a:latin typeface="Söhne"/>
              </a:rPr>
              <a:t>th</a:t>
            </a:r>
            <a:r>
              <a:rPr lang="en-IN" sz="700" b="1" dirty="0">
                <a:effectLst/>
                <a:latin typeface="Söhne"/>
              </a:rPr>
              <a:t>&gt;&lt;/tr&gt;'</a:t>
            </a:r>
          </a:p>
          <a:p>
            <a:r>
              <a:rPr lang="en-IN" sz="700" b="1" dirty="0">
                <a:effectLst/>
                <a:latin typeface="Söhne"/>
              </a:rPr>
              <a:t>    output+='&lt;tr&gt;&lt;td&gt;MICC-F220&lt;/td&gt;&lt;td&gt;</a:t>
            </a:r>
            <a:r>
              <a:rPr lang="en-IN" sz="700" b="1" dirty="0" err="1">
                <a:effectLst/>
                <a:latin typeface="Söhne"/>
              </a:rPr>
              <a:t>SqueezeNet</a:t>
            </a:r>
            <a:r>
              <a:rPr lang="en-IN" sz="700" b="1" dirty="0">
                <a:effectLst/>
                <a:latin typeface="Söhne"/>
              </a:rPr>
              <a:t>&lt;/td&gt;&lt;td&gt;'+str(accuracy[0])+'&lt;/td&gt;&lt;td&gt;'+str(precision[0])+'&lt;/td&gt;&lt;td&gt;'+str(recall[0])+'&lt;/td&gt;&lt;td&gt;'+str(</a:t>
            </a:r>
            <a:r>
              <a:rPr lang="en-IN" sz="700" b="1" dirty="0" err="1">
                <a:effectLst/>
                <a:latin typeface="Söhne"/>
              </a:rPr>
              <a:t>fscore</a:t>
            </a:r>
            <a:r>
              <a:rPr lang="en-IN" sz="700" b="1" dirty="0">
                <a:effectLst/>
                <a:latin typeface="Söhne"/>
              </a:rPr>
              <a:t>[0])+'&lt;/td&gt;&lt;/tr&gt;'</a:t>
            </a:r>
          </a:p>
          <a:p>
            <a:r>
              <a:rPr lang="en-IN" sz="700" b="1" dirty="0">
                <a:effectLst/>
                <a:latin typeface="Söhne"/>
              </a:rPr>
              <a:t>    output+='&lt;tr&gt;&lt;td&gt;MICC-F220&lt;/td&gt;&lt;td&gt;</a:t>
            </a:r>
            <a:r>
              <a:rPr lang="en-IN" sz="700" b="1" dirty="0" err="1">
                <a:effectLst/>
                <a:latin typeface="Söhne"/>
              </a:rPr>
              <a:t>ShuffleNet</a:t>
            </a:r>
            <a:r>
              <a:rPr lang="en-IN" sz="700" b="1" dirty="0">
                <a:effectLst/>
                <a:latin typeface="Söhne"/>
              </a:rPr>
              <a:t>&lt;/td&gt;&lt;td&gt;'+str(accuracy[1])+'&lt;/td&gt;&lt;td&gt;'+str(precision[1])+'&lt;/td&gt;&lt;td&gt;'+str(recall[1])+'&lt;/td&gt;&lt;td&gt;'+str(</a:t>
            </a:r>
            <a:r>
              <a:rPr lang="en-IN" sz="700" b="1" dirty="0" err="1">
                <a:effectLst/>
                <a:latin typeface="Söhne"/>
              </a:rPr>
              <a:t>fscore</a:t>
            </a:r>
            <a:r>
              <a:rPr lang="en-IN" sz="700" b="1" dirty="0">
                <a:effectLst/>
                <a:latin typeface="Söhne"/>
              </a:rPr>
              <a:t>[1])+'&lt;/td&gt;&lt;/tr&gt;'</a:t>
            </a:r>
          </a:p>
          <a:p>
            <a:r>
              <a:rPr lang="en-IN" sz="700" b="1" dirty="0">
                <a:effectLst/>
                <a:latin typeface="Söhne"/>
              </a:rPr>
              <a:t>    output+='&lt;tr&gt;&lt;td&gt;MICC-F220&lt;/td&gt;&lt;td&gt;MobileNetV2&lt;/td&gt;&lt;td&gt;'+str(accuracy[2])+'&lt;/td&gt;&lt;td&gt;'+str(precision[2])+'&lt;/td&gt;&lt;td&gt;'+str(recall[2])+'&lt;/td&gt;&lt;td&gt;'+str(</a:t>
            </a:r>
            <a:r>
              <a:rPr lang="en-IN" sz="700" b="1" dirty="0" err="1">
                <a:effectLst/>
                <a:latin typeface="Söhne"/>
              </a:rPr>
              <a:t>fscore</a:t>
            </a:r>
            <a:r>
              <a:rPr lang="en-IN" sz="700" b="1" dirty="0">
                <a:effectLst/>
                <a:latin typeface="Söhne"/>
              </a:rPr>
              <a:t>[2])+'&lt;/td&gt;&lt;/tr&gt;'</a:t>
            </a:r>
          </a:p>
          <a:p>
            <a:r>
              <a:rPr lang="en-IN" sz="700" b="1" dirty="0">
                <a:effectLst/>
                <a:latin typeface="Söhne"/>
              </a:rPr>
              <a:t>    output+='&lt;tr&gt;&lt;td&gt;MICC-F220&lt;/td&gt;&lt;td&gt;Fusion Model SVM&lt;/td&gt;&lt;td&gt;'+str(accuracy[3])+'&lt;/td&gt;&lt;td&gt;'+str(precision[3])+'&lt;/td&gt;&lt;td&gt;'+str(recall[3])+'&lt;/td&gt;&lt;td&gt;'+str(</a:t>
            </a:r>
            <a:r>
              <a:rPr lang="en-IN" sz="700" b="1" dirty="0" err="1">
                <a:effectLst/>
                <a:latin typeface="Söhne"/>
              </a:rPr>
              <a:t>fscore</a:t>
            </a:r>
            <a:r>
              <a:rPr lang="en-IN" sz="700" b="1" dirty="0">
                <a:effectLst/>
                <a:latin typeface="Söhne"/>
              </a:rPr>
              <a:t>[3])+'&lt;/td&gt;&lt;/tr&gt;'</a:t>
            </a:r>
          </a:p>
          <a:p>
            <a:r>
              <a:rPr lang="en-IN" sz="700" b="1" dirty="0">
                <a:effectLst/>
                <a:latin typeface="Söhne"/>
              </a:rPr>
              <a:t>    output+='&lt;tr&gt;&lt;td&gt;MICC-F220&lt;/td&gt;&lt;td&gt;SIFT SVM&lt;/td&gt;&lt;td&gt;'+str(accuracy[4])+'&lt;/td&gt;&lt;td&gt;'+str(precision[4])+'&lt;/td&gt;&lt;td&gt;'+str(recall[4])+'&lt;/td&gt;&lt;td&gt;'+str(</a:t>
            </a:r>
            <a:r>
              <a:rPr lang="en-IN" sz="700" b="1" dirty="0" err="1">
                <a:effectLst/>
                <a:latin typeface="Söhne"/>
              </a:rPr>
              <a:t>fscore</a:t>
            </a:r>
            <a:r>
              <a:rPr lang="en-IN" sz="700" b="1" dirty="0">
                <a:effectLst/>
                <a:latin typeface="Söhne"/>
              </a:rPr>
              <a:t>[4])+'&lt;/td&gt;&lt;/tr&gt;’</a:t>
            </a:r>
          </a:p>
          <a:p>
            <a:r>
              <a:rPr lang="en-IN" sz="700" b="1" dirty="0">
                <a:latin typeface="Söhne"/>
              </a:rPr>
              <a:t>    </a:t>
            </a:r>
            <a:r>
              <a:rPr lang="en-IN" sz="700" b="1" dirty="0">
                <a:effectLst/>
                <a:latin typeface="Söhne"/>
              </a:rPr>
              <a:t>output+='&lt;/table&gt;&lt;/body&gt;&lt;/html&gt;'</a:t>
            </a:r>
          </a:p>
          <a:p>
            <a:r>
              <a:rPr lang="en-IN" sz="700" b="1" dirty="0">
                <a:effectLst/>
                <a:latin typeface="Söhne"/>
              </a:rPr>
              <a:t>    f = open("output.html", "w")</a:t>
            </a:r>
          </a:p>
          <a:p>
            <a:r>
              <a:rPr lang="en-IN" sz="700" b="1" dirty="0">
                <a:effectLst/>
                <a:latin typeface="Söhne"/>
              </a:rPr>
              <a:t>    </a:t>
            </a:r>
            <a:r>
              <a:rPr lang="en-IN" sz="700" b="1" dirty="0" err="1">
                <a:effectLst/>
                <a:latin typeface="Söhne"/>
              </a:rPr>
              <a:t>f.write</a:t>
            </a:r>
            <a:r>
              <a:rPr lang="en-IN" sz="700" b="1" dirty="0">
                <a:effectLst/>
                <a:latin typeface="Söhne"/>
              </a:rPr>
              <a:t>(output)</a:t>
            </a:r>
          </a:p>
          <a:p>
            <a:r>
              <a:rPr lang="en-IN" sz="700" b="1" dirty="0">
                <a:effectLst/>
                <a:latin typeface="Söhne"/>
              </a:rPr>
              <a:t>    </a:t>
            </a:r>
            <a:r>
              <a:rPr lang="en-IN" sz="700" b="1" dirty="0" err="1">
                <a:effectLst/>
                <a:latin typeface="Söhne"/>
              </a:rPr>
              <a:t>f.close</a:t>
            </a:r>
            <a:r>
              <a:rPr lang="en-IN" sz="700" b="1" dirty="0">
                <a:effectLst/>
                <a:latin typeface="Söhne"/>
              </a:rPr>
              <a:t>()</a:t>
            </a:r>
          </a:p>
          <a:p>
            <a:r>
              <a:rPr lang="en-IN" sz="700" b="1" dirty="0">
                <a:effectLst/>
                <a:latin typeface="Söhne"/>
              </a:rPr>
              <a:t>    </a:t>
            </a:r>
            <a:r>
              <a:rPr lang="en-IN" sz="700" b="1" dirty="0" err="1">
                <a:effectLst/>
                <a:latin typeface="Söhne"/>
              </a:rPr>
              <a:t>webbrowser.open</a:t>
            </a:r>
            <a:r>
              <a:rPr lang="en-IN" sz="700" b="1" dirty="0">
                <a:effectLst/>
                <a:latin typeface="Söhne"/>
              </a:rPr>
              <a:t>("</a:t>
            </a:r>
            <a:r>
              <a:rPr lang="en-IN" sz="700" b="1" dirty="0" err="1">
                <a:effectLst/>
                <a:latin typeface="Söhne"/>
              </a:rPr>
              <a:t>output.html",new</a:t>
            </a:r>
            <a:r>
              <a:rPr lang="en-IN" sz="700" b="1" dirty="0">
                <a:effectLst/>
                <a:latin typeface="Söhne"/>
              </a:rPr>
              <a:t>=1)  </a:t>
            </a:r>
          </a:p>
          <a:p>
            <a:endParaRPr lang="en-IN" sz="700" b="1" dirty="0">
              <a:effectLst/>
              <a:latin typeface="Consolas" panose="020B0609020204030204" pitchFamily="49" charset="0"/>
            </a:endParaRPr>
          </a:p>
          <a:p>
            <a:r>
              <a:rPr lang="en-IN" sz="700" b="1" dirty="0">
                <a:effectLst/>
                <a:latin typeface="Consolas" panose="020B0609020204030204" pitchFamily="49" charset="0"/>
              </a:rPr>
              <a:t>   </a:t>
            </a:r>
            <a:endParaRPr lang="en-IN" sz="1600" b="1" dirty="0"/>
          </a:p>
        </p:txBody>
      </p:sp>
    </p:spTree>
    <p:extLst>
      <p:ext uri="{BB962C8B-B14F-4D97-AF65-F5344CB8AC3E}">
        <p14:creationId xmlns:p14="http://schemas.microsoft.com/office/powerpoint/2010/main" val="3792651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6CD9592-9B1C-D259-2DEB-3C4B8C1B1D5A}"/>
              </a:ext>
            </a:extLst>
          </p:cNvPr>
          <p:cNvSpPr txBox="1"/>
          <p:nvPr/>
        </p:nvSpPr>
        <p:spPr>
          <a:xfrm>
            <a:off x="1207548" y="841663"/>
            <a:ext cx="9715499" cy="1600438"/>
          </a:xfrm>
          <a:prstGeom prst="rect">
            <a:avLst/>
          </a:prstGeom>
          <a:noFill/>
        </p:spPr>
        <p:txBody>
          <a:bodyPr wrap="square">
            <a:spAutoFit/>
          </a:bodyPr>
          <a:lstStyle/>
          <a:p>
            <a:r>
              <a:rPr lang="en-IN" sz="700" b="1" dirty="0">
                <a:solidFill>
                  <a:schemeClr val="tx1"/>
                </a:solidFill>
                <a:effectLst/>
                <a:latin typeface="Söhne"/>
              </a:rPr>
              <a:t>def close():</a:t>
            </a:r>
          </a:p>
          <a:p>
            <a:r>
              <a:rPr lang="en-IN" sz="700" b="1" dirty="0">
                <a:solidFill>
                  <a:schemeClr val="tx1"/>
                </a:solidFill>
                <a:effectLst/>
                <a:latin typeface="Söhne"/>
              </a:rPr>
              <a:t>   </a:t>
            </a:r>
            <a:r>
              <a:rPr lang="en-IN" sz="700" b="1" dirty="0" err="1">
                <a:solidFill>
                  <a:schemeClr val="tx1"/>
                </a:solidFill>
                <a:effectLst/>
                <a:latin typeface="Söhne"/>
              </a:rPr>
              <a:t>main.destroy</a:t>
            </a:r>
            <a:r>
              <a:rPr lang="en-IN" sz="700" b="1" dirty="0">
                <a:solidFill>
                  <a:schemeClr val="tx1"/>
                </a:solidFill>
                <a:effectLst/>
                <a:latin typeface="Söhne"/>
              </a:rPr>
              <a:t>()</a:t>
            </a:r>
          </a:p>
          <a:p>
            <a:r>
              <a:rPr lang="en-IN" sz="700" b="1" dirty="0">
                <a:solidFill>
                  <a:schemeClr val="tx1"/>
                </a:solidFill>
                <a:effectLst/>
                <a:latin typeface="Söhne"/>
              </a:rPr>
              <a:t>font = ('times', 14, 'bold')</a:t>
            </a:r>
          </a:p>
          <a:p>
            <a:r>
              <a:rPr lang="en-IN" sz="700" b="1" dirty="0">
                <a:solidFill>
                  <a:schemeClr val="tx1"/>
                </a:solidFill>
                <a:effectLst/>
                <a:latin typeface="Söhne"/>
              </a:rPr>
              <a:t>title = Label(main, text='Image Forgery Detection Based on Fusion of Lightweight Deep Learning Models')</a:t>
            </a:r>
          </a:p>
          <a:p>
            <a:r>
              <a:rPr lang="en-IN" sz="700" b="1" dirty="0" err="1">
                <a:solidFill>
                  <a:schemeClr val="tx1"/>
                </a:solidFill>
                <a:effectLst/>
                <a:latin typeface="Söhne"/>
              </a:rPr>
              <a:t>title.config</a:t>
            </a:r>
            <a:r>
              <a:rPr lang="en-IN" sz="700" b="1" dirty="0">
                <a:solidFill>
                  <a:schemeClr val="tx1"/>
                </a:solidFill>
                <a:effectLst/>
                <a:latin typeface="Söhne"/>
              </a:rPr>
              <a:t>(</a:t>
            </a:r>
            <a:r>
              <a:rPr lang="en-IN" sz="700" b="1" dirty="0" err="1">
                <a:solidFill>
                  <a:schemeClr val="tx1"/>
                </a:solidFill>
                <a:effectLst/>
                <a:latin typeface="Söhne"/>
              </a:rPr>
              <a:t>bg</a:t>
            </a:r>
            <a:r>
              <a:rPr lang="en-IN" sz="700" b="1" dirty="0">
                <a:solidFill>
                  <a:schemeClr val="tx1"/>
                </a:solidFill>
                <a:effectLst/>
                <a:latin typeface="Söhne"/>
              </a:rPr>
              <a:t>='DarkGoldenrod1', </a:t>
            </a:r>
            <a:r>
              <a:rPr lang="en-IN" sz="700" b="1" dirty="0" err="1">
                <a:solidFill>
                  <a:schemeClr val="tx1"/>
                </a:solidFill>
                <a:effectLst/>
                <a:latin typeface="Söhne"/>
              </a:rPr>
              <a:t>fg</a:t>
            </a:r>
            <a:r>
              <a:rPr lang="en-IN" sz="700" b="1" dirty="0">
                <a:solidFill>
                  <a:schemeClr val="tx1"/>
                </a:solidFill>
                <a:effectLst/>
                <a:latin typeface="Söhne"/>
              </a:rPr>
              <a:t>='black')  </a:t>
            </a:r>
          </a:p>
          <a:p>
            <a:r>
              <a:rPr lang="en-IN" sz="700" b="1" dirty="0" err="1">
                <a:solidFill>
                  <a:schemeClr val="tx1"/>
                </a:solidFill>
                <a:effectLst/>
                <a:latin typeface="Söhne"/>
              </a:rPr>
              <a:t>title.config</a:t>
            </a:r>
            <a:r>
              <a:rPr lang="en-IN" sz="700" b="1" dirty="0">
                <a:solidFill>
                  <a:schemeClr val="tx1"/>
                </a:solidFill>
                <a:effectLst/>
                <a:latin typeface="Söhne"/>
              </a:rPr>
              <a:t>(font=font)           </a:t>
            </a:r>
          </a:p>
          <a:p>
            <a:r>
              <a:rPr lang="en-IN" sz="700" b="1" dirty="0" err="1">
                <a:solidFill>
                  <a:schemeClr val="tx1"/>
                </a:solidFill>
                <a:effectLst/>
                <a:latin typeface="Söhne"/>
              </a:rPr>
              <a:t>title.config</a:t>
            </a:r>
            <a:r>
              <a:rPr lang="en-IN" sz="700" b="1" dirty="0">
                <a:solidFill>
                  <a:schemeClr val="tx1"/>
                </a:solidFill>
                <a:effectLst/>
                <a:latin typeface="Söhne"/>
              </a:rPr>
              <a:t>(height=3, width=120)       </a:t>
            </a:r>
          </a:p>
          <a:p>
            <a:r>
              <a:rPr lang="en-IN" sz="700" b="1" dirty="0" err="1">
                <a:solidFill>
                  <a:schemeClr val="tx1"/>
                </a:solidFill>
                <a:effectLst/>
                <a:latin typeface="Söhne"/>
              </a:rPr>
              <a:t>title.place</a:t>
            </a:r>
            <a:r>
              <a:rPr lang="en-IN" sz="700" b="1" dirty="0">
                <a:solidFill>
                  <a:schemeClr val="tx1"/>
                </a:solidFill>
                <a:effectLst/>
                <a:latin typeface="Söhne"/>
              </a:rPr>
              <a:t>(x=5,y=5)</a:t>
            </a:r>
            <a:br>
              <a:rPr lang="en-IN" sz="700" b="1" dirty="0">
                <a:solidFill>
                  <a:schemeClr val="tx1"/>
                </a:solidFill>
                <a:effectLst/>
                <a:latin typeface="Söhne"/>
              </a:rPr>
            </a:br>
            <a:r>
              <a:rPr lang="en-IN" sz="700" b="1" dirty="0">
                <a:solidFill>
                  <a:schemeClr val="tx1"/>
                </a:solidFill>
                <a:effectLst/>
                <a:latin typeface="Söhne"/>
              </a:rPr>
              <a:t>font1 = ('times', 13, 'bold')</a:t>
            </a:r>
          </a:p>
          <a:p>
            <a:r>
              <a:rPr lang="en-IN" sz="700" b="1" dirty="0" err="1">
                <a:solidFill>
                  <a:schemeClr val="tx1"/>
                </a:solidFill>
                <a:effectLst/>
                <a:latin typeface="Söhne"/>
              </a:rPr>
              <a:t>uploadButton</a:t>
            </a:r>
            <a:r>
              <a:rPr lang="en-IN" sz="700" b="1" dirty="0">
                <a:solidFill>
                  <a:schemeClr val="tx1"/>
                </a:solidFill>
                <a:effectLst/>
                <a:latin typeface="Söhne"/>
              </a:rPr>
              <a:t> = Button(main, text="Upload MICC-F220 Dataset", command=</a:t>
            </a:r>
            <a:r>
              <a:rPr lang="en-IN" sz="700" b="1" dirty="0" err="1">
                <a:solidFill>
                  <a:schemeClr val="tx1"/>
                </a:solidFill>
                <a:effectLst/>
                <a:latin typeface="Söhne"/>
              </a:rPr>
              <a:t>uploadDataset</a:t>
            </a:r>
            <a:r>
              <a:rPr lang="en-IN" sz="700" b="1" dirty="0">
                <a:solidFill>
                  <a:schemeClr val="tx1"/>
                </a:solidFill>
                <a:effectLst/>
                <a:latin typeface="Söhne"/>
              </a:rPr>
              <a:t>)</a:t>
            </a:r>
          </a:p>
          <a:p>
            <a:r>
              <a:rPr lang="en-IN" sz="700" b="1" dirty="0" err="1">
                <a:solidFill>
                  <a:schemeClr val="tx1"/>
                </a:solidFill>
                <a:effectLst/>
                <a:latin typeface="Söhne"/>
              </a:rPr>
              <a:t>uploadButton.place</a:t>
            </a:r>
            <a:r>
              <a:rPr lang="en-IN" sz="700" b="1" dirty="0">
                <a:solidFill>
                  <a:schemeClr val="tx1"/>
                </a:solidFill>
                <a:effectLst/>
                <a:latin typeface="Söhne"/>
              </a:rPr>
              <a:t>(x=50,y=100)</a:t>
            </a:r>
          </a:p>
          <a:p>
            <a:r>
              <a:rPr lang="en-IN" sz="700" b="1" dirty="0" err="1">
                <a:solidFill>
                  <a:schemeClr val="tx1"/>
                </a:solidFill>
                <a:effectLst/>
                <a:latin typeface="Söhne"/>
              </a:rPr>
              <a:t>uploadButton.config</a:t>
            </a:r>
            <a:r>
              <a:rPr lang="en-IN" sz="700" b="1" dirty="0">
                <a:solidFill>
                  <a:schemeClr val="tx1"/>
                </a:solidFill>
                <a:effectLst/>
                <a:latin typeface="Söhne"/>
              </a:rPr>
              <a:t>(font=font1) </a:t>
            </a:r>
            <a:br>
              <a:rPr lang="en-IN" sz="700" b="1" dirty="0">
                <a:solidFill>
                  <a:schemeClr val="tx1"/>
                </a:solidFill>
                <a:effectLst/>
                <a:latin typeface="Söhne"/>
              </a:rPr>
            </a:br>
            <a:r>
              <a:rPr lang="en-IN" sz="700" b="1" dirty="0" err="1">
                <a:solidFill>
                  <a:schemeClr val="tx1"/>
                </a:solidFill>
                <a:effectLst/>
                <a:latin typeface="Söhne"/>
              </a:rPr>
              <a:t>pathlabel</a:t>
            </a:r>
            <a:r>
              <a:rPr lang="en-IN" sz="700" b="1" dirty="0">
                <a:solidFill>
                  <a:schemeClr val="tx1"/>
                </a:solidFill>
                <a:effectLst/>
                <a:latin typeface="Söhne"/>
              </a:rPr>
              <a:t> = Label(main)</a:t>
            </a:r>
          </a:p>
          <a:p>
            <a:r>
              <a:rPr lang="en-IN" sz="700" b="1" dirty="0" err="1">
                <a:solidFill>
                  <a:schemeClr val="tx1"/>
                </a:solidFill>
                <a:effectLst/>
                <a:latin typeface="Söhne"/>
              </a:rPr>
              <a:t>pathlabel.config</a:t>
            </a:r>
            <a:r>
              <a:rPr lang="en-IN" sz="700" b="1" dirty="0">
                <a:solidFill>
                  <a:schemeClr val="tx1"/>
                </a:solidFill>
                <a:effectLst/>
                <a:latin typeface="Söhne"/>
              </a:rPr>
              <a:t>(</a:t>
            </a:r>
            <a:r>
              <a:rPr lang="en-IN" sz="700" b="1" dirty="0" err="1">
                <a:solidFill>
                  <a:schemeClr val="tx1"/>
                </a:solidFill>
                <a:effectLst/>
                <a:latin typeface="Söhne"/>
              </a:rPr>
              <a:t>bg</a:t>
            </a:r>
            <a:r>
              <a:rPr lang="en-IN" sz="700" b="1" dirty="0">
                <a:solidFill>
                  <a:schemeClr val="tx1"/>
                </a:solidFill>
                <a:effectLst/>
                <a:latin typeface="Söhne"/>
              </a:rPr>
              <a:t>='brown', </a:t>
            </a:r>
            <a:r>
              <a:rPr lang="en-IN" sz="700" b="1" dirty="0" err="1">
                <a:solidFill>
                  <a:schemeClr val="tx1"/>
                </a:solidFill>
                <a:effectLst/>
                <a:latin typeface="Söhne"/>
              </a:rPr>
              <a:t>fg</a:t>
            </a:r>
            <a:r>
              <a:rPr lang="en-IN" sz="700" b="1" dirty="0">
                <a:solidFill>
                  <a:schemeClr val="tx1"/>
                </a:solidFill>
                <a:effectLst/>
                <a:latin typeface="Söhne"/>
              </a:rPr>
              <a:t>='white')  </a:t>
            </a:r>
          </a:p>
        </p:txBody>
      </p:sp>
      <p:sp>
        <p:nvSpPr>
          <p:cNvPr id="3" name="TextBox 2">
            <a:extLst>
              <a:ext uri="{FF2B5EF4-FFF2-40B4-BE49-F238E27FC236}">
                <a16:creationId xmlns:a16="http://schemas.microsoft.com/office/drawing/2014/main" id="{EA00CA1E-D40D-33F6-68E3-08F33876F45B}"/>
              </a:ext>
            </a:extLst>
          </p:cNvPr>
          <p:cNvSpPr txBox="1"/>
          <p:nvPr/>
        </p:nvSpPr>
        <p:spPr>
          <a:xfrm>
            <a:off x="1215736" y="2442101"/>
            <a:ext cx="9216737" cy="4247317"/>
          </a:xfrm>
          <a:prstGeom prst="rect">
            <a:avLst/>
          </a:prstGeom>
          <a:noFill/>
        </p:spPr>
        <p:txBody>
          <a:bodyPr wrap="square">
            <a:spAutoFit/>
          </a:bodyPr>
          <a:lstStyle/>
          <a:p>
            <a:r>
              <a:rPr lang="en-IN" sz="700" b="1" dirty="0" err="1">
                <a:solidFill>
                  <a:schemeClr val="tx1"/>
                </a:solidFill>
                <a:effectLst/>
                <a:latin typeface="Söhne"/>
              </a:rPr>
              <a:t>pathlabel.config</a:t>
            </a:r>
            <a:r>
              <a:rPr lang="en-IN" sz="700" b="1" dirty="0">
                <a:solidFill>
                  <a:schemeClr val="tx1"/>
                </a:solidFill>
                <a:effectLst/>
                <a:latin typeface="Söhne"/>
              </a:rPr>
              <a:t>(font=font1)           </a:t>
            </a:r>
          </a:p>
          <a:p>
            <a:r>
              <a:rPr lang="en-IN" sz="700" b="1" dirty="0" err="1">
                <a:solidFill>
                  <a:schemeClr val="tx1"/>
                </a:solidFill>
                <a:effectLst/>
                <a:latin typeface="Söhne"/>
              </a:rPr>
              <a:t>pathlabel.place</a:t>
            </a:r>
            <a:r>
              <a:rPr lang="en-IN" sz="700" b="1" dirty="0">
                <a:solidFill>
                  <a:schemeClr val="tx1"/>
                </a:solidFill>
                <a:effectLst/>
                <a:latin typeface="Söhne"/>
              </a:rPr>
              <a:t>(x=560,y=100)</a:t>
            </a:r>
            <a:br>
              <a:rPr lang="en-IN" sz="700" b="1" dirty="0">
                <a:solidFill>
                  <a:schemeClr val="tx1"/>
                </a:solidFill>
                <a:effectLst/>
                <a:latin typeface="Söhne"/>
              </a:rPr>
            </a:br>
            <a:r>
              <a:rPr lang="en-IN" sz="700" b="1" dirty="0" err="1">
                <a:solidFill>
                  <a:schemeClr val="tx1"/>
                </a:solidFill>
                <a:effectLst/>
                <a:latin typeface="Söhne"/>
              </a:rPr>
              <a:t>preprocessButton</a:t>
            </a:r>
            <a:r>
              <a:rPr lang="en-IN" sz="700" b="1" dirty="0">
                <a:solidFill>
                  <a:schemeClr val="tx1"/>
                </a:solidFill>
                <a:effectLst/>
                <a:latin typeface="Söhne"/>
              </a:rPr>
              <a:t> = Button(main, text="Preprocess Dataset", command=</a:t>
            </a:r>
            <a:r>
              <a:rPr lang="en-IN" sz="700" b="1" dirty="0" err="1">
                <a:solidFill>
                  <a:schemeClr val="tx1"/>
                </a:solidFill>
                <a:effectLst/>
                <a:latin typeface="Söhne"/>
              </a:rPr>
              <a:t>preprocessDataset</a:t>
            </a:r>
            <a:r>
              <a:rPr lang="en-IN" sz="700" b="1" dirty="0">
                <a:solidFill>
                  <a:schemeClr val="tx1"/>
                </a:solidFill>
                <a:effectLst/>
                <a:latin typeface="Söhne"/>
              </a:rPr>
              <a:t>)</a:t>
            </a:r>
          </a:p>
          <a:p>
            <a:r>
              <a:rPr lang="en-IN" sz="700" b="1" dirty="0" err="1">
                <a:solidFill>
                  <a:schemeClr val="tx1"/>
                </a:solidFill>
                <a:effectLst/>
                <a:latin typeface="Söhne"/>
              </a:rPr>
              <a:t>preprocessButton.place</a:t>
            </a:r>
            <a:r>
              <a:rPr lang="en-IN" sz="700" b="1" dirty="0">
                <a:solidFill>
                  <a:schemeClr val="tx1"/>
                </a:solidFill>
                <a:effectLst/>
                <a:latin typeface="Söhne"/>
              </a:rPr>
              <a:t>(x=50,y=150)</a:t>
            </a:r>
          </a:p>
          <a:p>
            <a:r>
              <a:rPr lang="en-IN" sz="700" b="1" dirty="0" err="1">
                <a:solidFill>
                  <a:schemeClr val="tx1"/>
                </a:solidFill>
                <a:effectLst/>
                <a:latin typeface="Söhne"/>
              </a:rPr>
              <a:t>preprocessButton.config</a:t>
            </a:r>
            <a:r>
              <a:rPr lang="en-IN" sz="700" b="1" dirty="0">
                <a:solidFill>
                  <a:schemeClr val="tx1"/>
                </a:solidFill>
                <a:effectLst/>
                <a:latin typeface="Söhne"/>
              </a:rPr>
              <a:t>(font=font1)</a:t>
            </a:r>
            <a:br>
              <a:rPr lang="en-IN" sz="700" b="1" dirty="0">
                <a:solidFill>
                  <a:schemeClr val="tx1"/>
                </a:solidFill>
                <a:effectLst/>
                <a:latin typeface="Söhne"/>
              </a:rPr>
            </a:br>
            <a:r>
              <a:rPr lang="en-IN" sz="700" b="1" dirty="0" err="1">
                <a:solidFill>
                  <a:schemeClr val="tx1"/>
                </a:solidFill>
                <a:effectLst/>
                <a:latin typeface="Söhne"/>
              </a:rPr>
              <a:t>fusionButton</a:t>
            </a:r>
            <a:r>
              <a:rPr lang="en-IN" sz="700" b="1" dirty="0">
                <a:solidFill>
                  <a:schemeClr val="tx1"/>
                </a:solidFill>
                <a:effectLst/>
                <a:latin typeface="Söhne"/>
              </a:rPr>
              <a:t> = Button(main, text="Generate &amp; Load Fusion Model", command=</a:t>
            </a:r>
            <a:r>
              <a:rPr lang="en-IN" sz="700" b="1" dirty="0" err="1">
                <a:solidFill>
                  <a:schemeClr val="tx1"/>
                </a:solidFill>
                <a:effectLst/>
                <a:latin typeface="Söhne"/>
              </a:rPr>
              <a:t>fusionModel</a:t>
            </a:r>
            <a:r>
              <a:rPr lang="en-IN" sz="700" b="1" dirty="0">
                <a:solidFill>
                  <a:schemeClr val="tx1"/>
                </a:solidFill>
                <a:effectLst/>
                <a:latin typeface="Söhne"/>
              </a:rPr>
              <a:t>)</a:t>
            </a:r>
          </a:p>
          <a:p>
            <a:r>
              <a:rPr lang="en-IN" sz="700" b="1" dirty="0" err="1">
                <a:solidFill>
                  <a:schemeClr val="tx1"/>
                </a:solidFill>
                <a:effectLst/>
                <a:latin typeface="Söhne"/>
              </a:rPr>
              <a:t>fusionButton.place</a:t>
            </a:r>
            <a:r>
              <a:rPr lang="en-IN" sz="700" b="1" dirty="0">
                <a:solidFill>
                  <a:schemeClr val="tx1"/>
                </a:solidFill>
                <a:effectLst/>
                <a:latin typeface="Söhne"/>
              </a:rPr>
              <a:t>(x=50,y=200)</a:t>
            </a:r>
          </a:p>
          <a:p>
            <a:r>
              <a:rPr lang="en-IN" sz="700" b="1" dirty="0" err="1">
                <a:solidFill>
                  <a:schemeClr val="tx1"/>
                </a:solidFill>
                <a:effectLst/>
                <a:latin typeface="Söhne"/>
              </a:rPr>
              <a:t>fusionButton.config</a:t>
            </a:r>
            <a:r>
              <a:rPr lang="en-IN" sz="700" b="1" dirty="0">
                <a:solidFill>
                  <a:schemeClr val="tx1"/>
                </a:solidFill>
                <a:effectLst/>
                <a:latin typeface="Söhne"/>
              </a:rPr>
              <a:t>(font=font1)</a:t>
            </a:r>
            <a:br>
              <a:rPr lang="en-IN" sz="700" b="1" dirty="0">
                <a:solidFill>
                  <a:schemeClr val="tx1"/>
                </a:solidFill>
                <a:effectLst/>
                <a:latin typeface="Söhne"/>
              </a:rPr>
            </a:br>
            <a:r>
              <a:rPr lang="en-IN" sz="700" b="1" dirty="0" err="1">
                <a:solidFill>
                  <a:schemeClr val="tx1"/>
                </a:solidFill>
                <a:effectLst/>
                <a:latin typeface="Söhne"/>
              </a:rPr>
              <a:t>ftsvmButton</a:t>
            </a:r>
            <a:r>
              <a:rPr lang="en-IN" sz="700" b="1" dirty="0">
                <a:solidFill>
                  <a:schemeClr val="tx1"/>
                </a:solidFill>
                <a:effectLst/>
                <a:latin typeface="Söhne"/>
              </a:rPr>
              <a:t> = Button(main, text="Fine Tuned Features Map with SVM", command=</a:t>
            </a:r>
            <a:r>
              <a:rPr lang="en-IN" sz="700" b="1" dirty="0" err="1">
                <a:solidFill>
                  <a:schemeClr val="tx1"/>
                </a:solidFill>
                <a:effectLst/>
                <a:latin typeface="Söhne"/>
              </a:rPr>
              <a:t>finetuneSVM</a:t>
            </a:r>
            <a:r>
              <a:rPr lang="en-IN" sz="700" b="1" dirty="0">
                <a:solidFill>
                  <a:schemeClr val="tx1"/>
                </a:solidFill>
                <a:effectLst/>
                <a:latin typeface="Söhne"/>
              </a:rPr>
              <a:t>)</a:t>
            </a:r>
          </a:p>
          <a:p>
            <a:r>
              <a:rPr lang="en-IN" sz="700" b="1" dirty="0" err="1">
                <a:solidFill>
                  <a:schemeClr val="tx1"/>
                </a:solidFill>
                <a:effectLst/>
                <a:latin typeface="Söhne"/>
              </a:rPr>
              <a:t>ftsvmButton.place</a:t>
            </a:r>
            <a:r>
              <a:rPr lang="en-IN" sz="700" b="1" dirty="0">
                <a:solidFill>
                  <a:schemeClr val="tx1"/>
                </a:solidFill>
                <a:effectLst/>
                <a:latin typeface="Söhne"/>
              </a:rPr>
              <a:t>(x=50,y=250)</a:t>
            </a:r>
          </a:p>
          <a:p>
            <a:r>
              <a:rPr lang="en-IN" sz="700" b="1" dirty="0" err="1">
                <a:solidFill>
                  <a:schemeClr val="tx1"/>
                </a:solidFill>
                <a:effectLst/>
                <a:latin typeface="Söhne"/>
              </a:rPr>
              <a:t>ftsvmButton.config</a:t>
            </a:r>
            <a:r>
              <a:rPr lang="en-IN" sz="700" b="1" dirty="0">
                <a:solidFill>
                  <a:schemeClr val="tx1"/>
                </a:solidFill>
                <a:effectLst/>
                <a:latin typeface="Söhne"/>
              </a:rPr>
              <a:t>(font=font1)</a:t>
            </a:r>
          </a:p>
          <a:p>
            <a:br>
              <a:rPr lang="en-IN" sz="700" b="1" dirty="0">
                <a:solidFill>
                  <a:schemeClr val="tx1"/>
                </a:solidFill>
                <a:effectLst/>
                <a:latin typeface="Söhne"/>
              </a:rPr>
            </a:br>
            <a:r>
              <a:rPr lang="en-IN" sz="700" b="1" dirty="0" err="1">
                <a:solidFill>
                  <a:schemeClr val="tx1"/>
                </a:solidFill>
                <a:effectLst/>
                <a:latin typeface="Söhne"/>
              </a:rPr>
              <a:t>siftsvmButton</a:t>
            </a:r>
            <a:r>
              <a:rPr lang="en-IN" sz="700" b="1" dirty="0">
                <a:solidFill>
                  <a:schemeClr val="tx1"/>
                </a:solidFill>
                <a:effectLst/>
                <a:latin typeface="Söhne"/>
              </a:rPr>
              <a:t> = Button(main, text="Run Baseline SIFT Model", command=</a:t>
            </a:r>
            <a:r>
              <a:rPr lang="en-IN" sz="700" b="1" dirty="0" err="1">
                <a:solidFill>
                  <a:schemeClr val="tx1"/>
                </a:solidFill>
                <a:effectLst/>
                <a:latin typeface="Söhne"/>
              </a:rPr>
              <a:t>siftSVM</a:t>
            </a:r>
            <a:r>
              <a:rPr lang="en-IN" sz="700" b="1" dirty="0">
                <a:solidFill>
                  <a:schemeClr val="tx1"/>
                </a:solidFill>
                <a:effectLst/>
                <a:latin typeface="Söhne"/>
              </a:rPr>
              <a:t>)</a:t>
            </a:r>
          </a:p>
          <a:p>
            <a:r>
              <a:rPr lang="en-IN" sz="700" b="1" dirty="0" err="1">
                <a:solidFill>
                  <a:schemeClr val="tx1"/>
                </a:solidFill>
                <a:effectLst/>
                <a:latin typeface="Söhne"/>
              </a:rPr>
              <a:t>siftsvmButton.place</a:t>
            </a:r>
            <a:r>
              <a:rPr lang="en-IN" sz="700" b="1" dirty="0">
                <a:solidFill>
                  <a:schemeClr val="tx1"/>
                </a:solidFill>
                <a:effectLst/>
                <a:latin typeface="Söhne"/>
              </a:rPr>
              <a:t>(x=50,y=300)</a:t>
            </a:r>
          </a:p>
          <a:p>
            <a:r>
              <a:rPr lang="en-IN" sz="700" b="1" dirty="0" err="1">
                <a:solidFill>
                  <a:schemeClr val="tx1"/>
                </a:solidFill>
                <a:effectLst/>
                <a:latin typeface="Söhne"/>
              </a:rPr>
              <a:t>siftsvmButton.config</a:t>
            </a:r>
            <a:r>
              <a:rPr lang="en-IN" sz="700" b="1" dirty="0">
                <a:solidFill>
                  <a:schemeClr val="tx1"/>
                </a:solidFill>
                <a:effectLst/>
                <a:latin typeface="Söhne"/>
              </a:rPr>
              <a:t>(font=font1)</a:t>
            </a:r>
          </a:p>
          <a:p>
            <a:r>
              <a:rPr lang="en-IN" sz="700" b="1" dirty="0" err="1">
                <a:solidFill>
                  <a:schemeClr val="tx1"/>
                </a:solidFill>
                <a:effectLst/>
                <a:latin typeface="Söhne"/>
              </a:rPr>
              <a:t>graphButton</a:t>
            </a:r>
            <a:r>
              <a:rPr lang="en-IN" sz="700" b="1" dirty="0">
                <a:solidFill>
                  <a:schemeClr val="tx1"/>
                </a:solidFill>
                <a:effectLst/>
                <a:latin typeface="Söhne"/>
              </a:rPr>
              <a:t> = Button(main, text="Accuracy Comparison Graph", command=graph)</a:t>
            </a:r>
          </a:p>
          <a:p>
            <a:r>
              <a:rPr lang="en-IN" sz="700" b="1" dirty="0" err="1">
                <a:solidFill>
                  <a:schemeClr val="tx1"/>
                </a:solidFill>
                <a:effectLst/>
                <a:latin typeface="Söhne"/>
              </a:rPr>
              <a:t>graphButton.place</a:t>
            </a:r>
            <a:r>
              <a:rPr lang="en-IN" sz="700" b="1" dirty="0">
                <a:solidFill>
                  <a:schemeClr val="tx1"/>
                </a:solidFill>
                <a:effectLst/>
                <a:latin typeface="Söhne"/>
              </a:rPr>
              <a:t>(x=50,y=350)</a:t>
            </a:r>
          </a:p>
          <a:p>
            <a:r>
              <a:rPr lang="en-IN" sz="700" b="1" dirty="0" err="1">
                <a:solidFill>
                  <a:schemeClr val="tx1"/>
                </a:solidFill>
                <a:effectLst/>
                <a:latin typeface="Söhne"/>
              </a:rPr>
              <a:t>graphButton.config</a:t>
            </a:r>
            <a:r>
              <a:rPr lang="en-IN" sz="700" b="1" dirty="0">
                <a:solidFill>
                  <a:schemeClr val="tx1"/>
                </a:solidFill>
                <a:effectLst/>
                <a:latin typeface="Söhne"/>
              </a:rPr>
              <a:t>(font=font1)</a:t>
            </a:r>
          </a:p>
          <a:p>
            <a:br>
              <a:rPr lang="en-IN" sz="700" b="1" dirty="0">
                <a:solidFill>
                  <a:schemeClr val="tx1"/>
                </a:solidFill>
                <a:effectLst/>
                <a:latin typeface="Söhne"/>
              </a:rPr>
            </a:br>
            <a:r>
              <a:rPr lang="en-IN" sz="700" b="1" dirty="0" err="1">
                <a:solidFill>
                  <a:schemeClr val="tx1"/>
                </a:solidFill>
                <a:effectLst/>
                <a:latin typeface="Söhne"/>
              </a:rPr>
              <a:t>ptButton</a:t>
            </a:r>
            <a:r>
              <a:rPr lang="en-IN" sz="700" b="1" dirty="0">
                <a:solidFill>
                  <a:schemeClr val="tx1"/>
                </a:solidFill>
                <a:effectLst/>
                <a:latin typeface="Söhne"/>
              </a:rPr>
              <a:t> = Button(main, text="Performance Table", command=</a:t>
            </a:r>
            <a:r>
              <a:rPr lang="en-IN" sz="700" b="1" dirty="0" err="1">
                <a:solidFill>
                  <a:schemeClr val="tx1"/>
                </a:solidFill>
                <a:effectLst/>
                <a:latin typeface="Söhne"/>
              </a:rPr>
              <a:t>performanceTable</a:t>
            </a:r>
            <a:r>
              <a:rPr lang="en-IN" sz="700" b="1" dirty="0">
                <a:solidFill>
                  <a:schemeClr val="tx1"/>
                </a:solidFill>
                <a:effectLst/>
                <a:latin typeface="Söhne"/>
              </a:rPr>
              <a:t>)</a:t>
            </a:r>
          </a:p>
          <a:p>
            <a:r>
              <a:rPr lang="en-IN" sz="700" b="1" dirty="0" err="1">
                <a:solidFill>
                  <a:schemeClr val="tx1"/>
                </a:solidFill>
                <a:effectLst/>
                <a:latin typeface="Söhne"/>
              </a:rPr>
              <a:t>ptButton.place</a:t>
            </a:r>
            <a:r>
              <a:rPr lang="en-IN" sz="700" b="1" dirty="0">
                <a:solidFill>
                  <a:schemeClr val="tx1"/>
                </a:solidFill>
                <a:effectLst/>
                <a:latin typeface="Söhne"/>
              </a:rPr>
              <a:t>(x=50,y=400)</a:t>
            </a:r>
          </a:p>
          <a:p>
            <a:r>
              <a:rPr lang="en-IN" sz="700" b="1" dirty="0" err="1">
                <a:solidFill>
                  <a:schemeClr val="tx1"/>
                </a:solidFill>
                <a:effectLst/>
                <a:latin typeface="Söhne"/>
              </a:rPr>
              <a:t>ptButton.config</a:t>
            </a:r>
            <a:r>
              <a:rPr lang="en-IN" sz="700" b="1" dirty="0">
                <a:solidFill>
                  <a:schemeClr val="tx1"/>
                </a:solidFill>
                <a:effectLst/>
                <a:latin typeface="Söhne"/>
              </a:rPr>
              <a:t>(font=font1)</a:t>
            </a:r>
          </a:p>
          <a:p>
            <a:br>
              <a:rPr lang="en-IN" sz="700" b="1" dirty="0">
                <a:solidFill>
                  <a:schemeClr val="tx1"/>
                </a:solidFill>
                <a:effectLst/>
                <a:latin typeface="Söhne"/>
              </a:rPr>
            </a:br>
            <a:r>
              <a:rPr lang="en-IN" sz="700" b="1" dirty="0" err="1">
                <a:solidFill>
                  <a:schemeClr val="tx1"/>
                </a:solidFill>
                <a:effectLst/>
                <a:latin typeface="Söhne"/>
              </a:rPr>
              <a:t>exitButton</a:t>
            </a:r>
            <a:r>
              <a:rPr lang="en-IN" sz="700" b="1" dirty="0">
                <a:solidFill>
                  <a:schemeClr val="tx1"/>
                </a:solidFill>
                <a:effectLst/>
                <a:latin typeface="Söhne"/>
              </a:rPr>
              <a:t> = Button(main, text="Exit", command=close)</a:t>
            </a:r>
          </a:p>
          <a:p>
            <a:r>
              <a:rPr lang="en-IN" sz="700" b="1" dirty="0" err="1">
                <a:solidFill>
                  <a:schemeClr val="tx1"/>
                </a:solidFill>
                <a:effectLst/>
                <a:latin typeface="Söhne"/>
              </a:rPr>
              <a:t>exitButton.place</a:t>
            </a:r>
            <a:r>
              <a:rPr lang="en-IN" sz="700" b="1" dirty="0">
                <a:solidFill>
                  <a:schemeClr val="tx1"/>
                </a:solidFill>
                <a:effectLst/>
                <a:latin typeface="Söhne"/>
              </a:rPr>
              <a:t>(x=50,y=450)</a:t>
            </a:r>
          </a:p>
          <a:p>
            <a:r>
              <a:rPr lang="en-IN" sz="700" b="1" dirty="0" err="1">
                <a:solidFill>
                  <a:schemeClr val="tx1"/>
                </a:solidFill>
                <a:effectLst/>
                <a:latin typeface="Söhne"/>
              </a:rPr>
              <a:t>exitButton.config</a:t>
            </a:r>
            <a:r>
              <a:rPr lang="en-IN" sz="700" b="1" dirty="0">
                <a:solidFill>
                  <a:schemeClr val="tx1"/>
                </a:solidFill>
                <a:effectLst/>
                <a:latin typeface="Söhne"/>
              </a:rPr>
              <a:t>(font=font1)</a:t>
            </a:r>
          </a:p>
          <a:p>
            <a:r>
              <a:rPr lang="en-IN" sz="700" b="1" dirty="0">
                <a:solidFill>
                  <a:schemeClr val="tx1"/>
                </a:solidFill>
                <a:effectLst/>
                <a:latin typeface="Söhne"/>
              </a:rPr>
              <a:t>font1 = ('times', 12, 'bold')</a:t>
            </a:r>
          </a:p>
          <a:p>
            <a:r>
              <a:rPr lang="en-IN" sz="700" b="1" dirty="0">
                <a:solidFill>
                  <a:schemeClr val="tx1"/>
                </a:solidFill>
                <a:effectLst/>
                <a:latin typeface="Söhne"/>
              </a:rPr>
              <a:t>text=Text(</a:t>
            </a:r>
            <a:r>
              <a:rPr lang="en-IN" sz="700" b="1" dirty="0" err="1">
                <a:solidFill>
                  <a:schemeClr val="tx1"/>
                </a:solidFill>
                <a:effectLst/>
                <a:latin typeface="Söhne"/>
              </a:rPr>
              <a:t>main,height</a:t>
            </a:r>
            <a:r>
              <a:rPr lang="en-IN" sz="700" b="1" dirty="0">
                <a:solidFill>
                  <a:schemeClr val="tx1"/>
                </a:solidFill>
                <a:effectLst/>
                <a:latin typeface="Söhne"/>
              </a:rPr>
              <a:t>=25,width=100)</a:t>
            </a:r>
          </a:p>
          <a:p>
            <a:r>
              <a:rPr lang="en-IN" sz="700" b="1" dirty="0">
                <a:solidFill>
                  <a:schemeClr val="tx1"/>
                </a:solidFill>
                <a:effectLst/>
                <a:latin typeface="Söhne"/>
              </a:rPr>
              <a:t>scroll=Scrollbar(text)</a:t>
            </a:r>
          </a:p>
          <a:p>
            <a:r>
              <a:rPr lang="en-IN" sz="700" b="1" dirty="0" err="1">
                <a:solidFill>
                  <a:schemeClr val="tx1"/>
                </a:solidFill>
                <a:effectLst/>
                <a:latin typeface="Söhne"/>
              </a:rPr>
              <a:t>text.configure</a:t>
            </a:r>
            <a:r>
              <a:rPr lang="en-IN" sz="700" b="1" dirty="0">
                <a:solidFill>
                  <a:schemeClr val="tx1"/>
                </a:solidFill>
                <a:effectLst/>
                <a:latin typeface="Söhne"/>
              </a:rPr>
              <a:t>(</a:t>
            </a:r>
            <a:r>
              <a:rPr lang="en-IN" sz="700" b="1" dirty="0" err="1">
                <a:solidFill>
                  <a:schemeClr val="tx1"/>
                </a:solidFill>
                <a:effectLst/>
                <a:latin typeface="Söhne"/>
              </a:rPr>
              <a:t>yscrollcommand</a:t>
            </a:r>
            <a:r>
              <a:rPr lang="en-IN" sz="700" b="1" dirty="0">
                <a:solidFill>
                  <a:schemeClr val="tx1"/>
                </a:solidFill>
                <a:effectLst/>
                <a:latin typeface="Söhne"/>
              </a:rPr>
              <a:t>=</a:t>
            </a:r>
            <a:r>
              <a:rPr lang="en-IN" sz="700" b="1" dirty="0" err="1">
                <a:solidFill>
                  <a:schemeClr val="tx1"/>
                </a:solidFill>
                <a:effectLst/>
                <a:latin typeface="Söhne"/>
              </a:rPr>
              <a:t>scroll.set</a:t>
            </a:r>
            <a:r>
              <a:rPr lang="en-IN" sz="700" b="1" dirty="0">
                <a:solidFill>
                  <a:schemeClr val="tx1"/>
                </a:solidFill>
                <a:effectLst/>
                <a:latin typeface="Söhne"/>
              </a:rPr>
              <a:t>)</a:t>
            </a:r>
          </a:p>
          <a:p>
            <a:r>
              <a:rPr lang="en-IN" sz="700" b="1" dirty="0" err="1">
                <a:solidFill>
                  <a:schemeClr val="tx1"/>
                </a:solidFill>
                <a:effectLst/>
                <a:latin typeface="Söhne"/>
              </a:rPr>
              <a:t>text.place</a:t>
            </a:r>
            <a:r>
              <a:rPr lang="en-IN" sz="700" b="1" dirty="0">
                <a:solidFill>
                  <a:schemeClr val="tx1"/>
                </a:solidFill>
                <a:effectLst/>
                <a:latin typeface="Söhne"/>
              </a:rPr>
              <a:t>(x=400,y=150)</a:t>
            </a:r>
          </a:p>
          <a:p>
            <a:r>
              <a:rPr lang="en-IN" sz="700" b="1" dirty="0" err="1">
                <a:solidFill>
                  <a:schemeClr val="tx1"/>
                </a:solidFill>
                <a:effectLst/>
                <a:latin typeface="Söhne"/>
              </a:rPr>
              <a:t>text.config</a:t>
            </a:r>
            <a:r>
              <a:rPr lang="en-IN" sz="700" b="1" dirty="0">
                <a:solidFill>
                  <a:schemeClr val="tx1"/>
                </a:solidFill>
                <a:effectLst/>
                <a:latin typeface="Söhne"/>
              </a:rPr>
              <a:t>(font=font1)</a:t>
            </a:r>
          </a:p>
          <a:p>
            <a:br>
              <a:rPr lang="en-IN" sz="700" b="1" dirty="0">
                <a:solidFill>
                  <a:schemeClr val="tx1"/>
                </a:solidFill>
                <a:effectLst/>
                <a:latin typeface="Söhne"/>
              </a:rPr>
            </a:br>
            <a:r>
              <a:rPr lang="en-IN" sz="700" b="1" dirty="0" err="1">
                <a:solidFill>
                  <a:schemeClr val="tx1"/>
                </a:solidFill>
                <a:effectLst/>
                <a:latin typeface="Söhne"/>
              </a:rPr>
              <a:t>main.config</a:t>
            </a:r>
            <a:r>
              <a:rPr lang="en-IN" sz="700" b="1" dirty="0">
                <a:solidFill>
                  <a:schemeClr val="tx1"/>
                </a:solidFill>
                <a:effectLst/>
                <a:latin typeface="Söhne"/>
              </a:rPr>
              <a:t>(</a:t>
            </a:r>
            <a:r>
              <a:rPr lang="en-IN" sz="700" b="1" dirty="0" err="1">
                <a:solidFill>
                  <a:schemeClr val="tx1"/>
                </a:solidFill>
                <a:effectLst/>
                <a:latin typeface="Söhne"/>
              </a:rPr>
              <a:t>bg</a:t>
            </a:r>
            <a:r>
              <a:rPr lang="en-IN" sz="700" b="1" dirty="0">
                <a:solidFill>
                  <a:schemeClr val="tx1"/>
                </a:solidFill>
                <a:effectLst/>
                <a:latin typeface="Söhne"/>
              </a:rPr>
              <a:t>=</a:t>
            </a:r>
            <a:r>
              <a:rPr lang="en-IN" sz="100" b="1" dirty="0">
                <a:solidFill>
                  <a:schemeClr val="tx1"/>
                </a:solidFill>
                <a:effectLst/>
                <a:latin typeface="Söhne"/>
              </a:rPr>
              <a:t>'</a:t>
            </a:r>
            <a:r>
              <a:rPr lang="en-IN" sz="600" b="1" dirty="0">
                <a:solidFill>
                  <a:schemeClr val="tx1"/>
                </a:solidFill>
                <a:effectLst/>
                <a:latin typeface="Söhne"/>
              </a:rPr>
              <a:t>LightSteelBlue1')</a:t>
            </a:r>
          </a:p>
          <a:p>
            <a:r>
              <a:rPr lang="en-IN" sz="600" b="1" dirty="0" err="1">
                <a:solidFill>
                  <a:schemeClr val="tx1"/>
                </a:solidFill>
                <a:effectLst/>
                <a:latin typeface="Söhne"/>
              </a:rPr>
              <a:t>main.mainloop</a:t>
            </a:r>
            <a:r>
              <a:rPr lang="en-IN" sz="600" b="1" dirty="0">
                <a:solidFill>
                  <a:schemeClr val="tx1"/>
                </a:solidFill>
                <a:effectLst/>
                <a:latin typeface="Söhne"/>
              </a:rPr>
              <a:t>()</a:t>
            </a:r>
          </a:p>
          <a:p>
            <a:br>
              <a:rPr lang="en-IN" sz="600" b="1" dirty="0">
                <a:solidFill>
                  <a:schemeClr val="tx1"/>
                </a:solidFill>
                <a:effectLst/>
                <a:latin typeface="Consolas" panose="020B0609020204030204" pitchFamily="49" charset="0"/>
              </a:rPr>
            </a:br>
            <a:endParaRPr lang="en-IN" sz="600" b="1" dirty="0">
              <a:solidFill>
                <a:schemeClr val="tx1"/>
              </a:solidFill>
              <a:effectLst/>
              <a:latin typeface="Consolas" panose="020B0609020204030204" pitchFamily="49" charset="0"/>
            </a:endParaRPr>
          </a:p>
          <a:p>
            <a:r>
              <a:rPr lang="en-IN" sz="700" b="1" dirty="0">
                <a:solidFill>
                  <a:schemeClr val="tx1"/>
                </a:solidFill>
                <a:effectLst/>
                <a:latin typeface="Consolas" panose="020B0609020204030204" pitchFamily="49" charset="0"/>
              </a:rPr>
              <a:t> </a:t>
            </a:r>
          </a:p>
          <a:p>
            <a:endParaRPr lang="en-IN" sz="700" b="1" dirty="0">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672677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3FBA8C9-2E54-30E9-2CB4-19F7FED95E74}"/>
              </a:ext>
            </a:extLst>
          </p:cNvPr>
          <p:cNvSpPr/>
          <p:nvPr/>
        </p:nvSpPr>
        <p:spPr>
          <a:xfrm>
            <a:off x="4495800" y="656998"/>
            <a:ext cx="2819394" cy="52870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t>RESULT</a:t>
            </a:r>
            <a:endParaRPr lang="en-IN" sz="3600" dirty="0"/>
          </a:p>
        </p:txBody>
      </p:sp>
      <p:sp>
        <p:nvSpPr>
          <p:cNvPr id="4" name="TextBox 3">
            <a:extLst>
              <a:ext uri="{FF2B5EF4-FFF2-40B4-BE49-F238E27FC236}">
                <a16:creationId xmlns:a16="http://schemas.microsoft.com/office/drawing/2014/main" id="{97D86AC1-EBF6-6CF6-4168-33062DEEA0A1}"/>
              </a:ext>
            </a:extLst>
          </p:cNvPr>
          <p:cNvSpPr txBox="1"/>
          <p:nvPr/>
        </p:nvSpPr>
        <p:spPr>
          <a:xfrm>
            <a:off x="1496290" y="2722417"/>
            <a:ext cx="9362209" cy="369332"/>
          </a:xfrm>
          <a:prstGeom prst="rect">
            <a:avLst/>
          </a:prstGeom>
          <a:noFill/>
        </p:spPr>
        <p:txBody>
          <a:bodyPr wrap="square">
            <a:spAutoFit/>
          </a:bodyPr>
          <a:lstStyle/>
          <a:p>
            <a:endParaRPr lang="en-IN" dirty="0">
              <a:solidFill>
                <a:srgbClr val="C00000"/>
              </a:solidFill>
            </a:endParaRPr>
          </a:p>
        </p:txBody>
      </p:sp>
      <p:pic>
        <p:nvPicPr>
          <p:cNvPr id="1028" name="Picture 2">
            <a:extLst>
              <a:ext uri="{FF2B5EF4-FFF2-40B4-BE49-F238E27FC236}">
                <a16:creationId xmlns:a16="http://schemas.microsoft.com/office/drawing/2014/main" id="{FE62F572-7630-6404-3C5F-C262F448D3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718" y="1416675"/>
            <a:ext cx="4722262" cy="319688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6">
            <a:extLst>
              <a:ext uri="{FF2B5EF4-FFF2-40B4-BE49-F238E27FC236}">
                <a16:creationId xmlns:a16="http://schemas.microsoft.com/office/drawing/2014/main" id="{FFE41F7D-D1F1-9137-97A1-5E62088873E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1" name="TextBox 20">
            <a:extLst>
              <a:ext uri="{FF2B5EF4-FFF2-40B4-BE49-F238E27FC236}">
                <a16:creationId xmlns:a16="http://schemas.microsoft.com/office/drawing/2014/main" id="{B77B0CF2-57DE-F3BD-EAA4-DE5626FFB4E4}"/>
              </a:ext>
            </a:extLst>
          </p:cNvPr>
          <p:cNvSpPr txBox="1"/>
          <p:nvPr/>
        </p:nvSpPr>
        <p:spPr>
          <a:xfrm>
            <a:off x="869718" y="4813362"/>
            <a:ext cx="4533556" cy="1488904"/>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above screen in </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Dataset</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folder we have 3 folders where one contains original images and other folder contains TAMPER or FORGE images and just go inside any folder to view its images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22" name="Picture 21">
            <a:extLst>
              <a:ext uri="{FF2B5EF4-FFF2-40B4-BE49-F238E27FC236}">
                <a16:creationId xmlns:a16="http://schemas.microsoft.com/office/drawing/2014/main" id="{50D58852-A25F-1669-BDA9-B3C5E9C2531B}"/>
              </a:ext>
            </a:extLst>
          </p:cNvPr>
          <p:cNvPicPr>
            <a:picLocks noChangeAspect="1"/>
          </p:cNvPicPr>
          <p:nvPr/>
        </p:nvPicPr>
        <p:blipFill>
          <a:blip r:embed="rId3"/>
          <a:stretch>
            <a:fillRect/>
          </a:stretch>
        </p:blipFill>
        <p:spPr>
          <a:xfrm>
            <a:off x="6177394" y="1416675"/>
            <a:ext cx="5352609" cy="3009852"/>
          </a:xfrm>
          <a:prstGeom prst="rect">
            <a:avLst/>
          </a:prstGeom>
        </p:spPr>
      </p:pic>
      <p:cxnSp>
        <p:nvCxnSpPr>
          <p:cNvPr id="24" name="Straight Connector 23">
            <a:extLst>
              <a:ext uri="{FF2B5EF4-FFF2-40B4-BE49-F238E27FC236}">
                <a16:creationId xmlns:a16="http://schemas.microsoft.com/office/drawing/2014/main" id="{4DD594F3-BFF6-FED8-849B-2D28F7F3DFBC}"/>
              </a:ext>
            </a:extLst>
          </p:cNvPr>
          <p:cNvCxnSpPr/>
          <p:nvPr/>
        </p:nvCxnSpPr>
        <p:spPr>
          <a:xfrm>
            <a:off x="5860473" y="1216878"/>
            <a:ext cx="0" cy="4996886"/>
          </a:xfrm>
          <a:prstGeom prst="line">
            <a:avLst/>
          </a:prstGeom>
        </p:spPr>
        <p:style>
          <a:lnRef idx="3">
            <a:schemeClr val="accent2"/>
          </a:lnRef>
          <a:fillRef idx="0">
            <a:schemeClr val="accent2"/>
          </a:fillRef>
          <a:effectRef idx="2">
            <a:schemeClr val="accent2"/>
          </a:effectRef>
          <a:fontRef idx="minor">
            <a:schemeClr val="tx1"/>
          </a:fontRef>
        </p:style>
      </p:cxnSp>
      <p:sp>
        <p:nvSpPr>
          <p:cNvPr id="26" name="TextBox 25">
            <a:extLst>
              <a:ext uri="{FF2B5EF4-FFF2-40B4-BE49-F238E27FC236}">
                <a16:creationId xmlns:a16="http://schemas.microsoft.com/office/drawing/2014/main" id="{0431ABC4-FC7D-16CD-433D-434AB20448D1}"/>
              </a:ext>
            </a:extLst>
          </p:cNvPr>
          <p:cNvSpPr txBox="1"/>
          <p:nvPr/>
        </p:nvSpPr>
        <p:spPr>
          <a:xfrm>
            <a:off x="6049179" y="4857973"/>
            <a:ext cx="5480820" cy="670440"/>
          </a:xfrm>
          <a:prstGeom prst="rect">
            <a:avLst/>
          </a:prstGeom>
          <a:noFill/>
        </p:spPr>
        <p:txBody>
          <a:bodyPr wrap="square">
            <a:spAutoFit/>
          </a:bodyPr>
          <a:lstStyle/>
          <a:p>
            <a:pPr algn="just">
              <a:lnSpc>
                <a:spcPct val="107000"/>
              </a:lnSpc>
              <a:spcAft>
                <a:spcPts val="800"/>
              </a:spcAft>
            </a:pPr>
            <a:r>
              <a:rPr lang="en-IN" sz="1800" dirty="0">
                <a:effectLst/>
                <a:latin typeface="Söhne"/>
                <a:ea typeface="Calibri" panose="020F0502020204030204" pitchFamily="34" charset="0"/>
                <a:cs typeface="Times New Roman" panose="02020603050405020304" pitchFamily="18" charset="0"/>
              </a:rPr>
              <a:t>So</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by using above images we will train all algorithms and calculate their performances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5307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7C0B02B-6CD5-3E2B-D8FC-0988354FC364}"/>
              </a:ext>
            </a:extLst>
          </p:cNvPr>
          <p:cNvSpPr>
            <a:spLocks noChangeArrowheads="1"/>
          </p:cNvSpPr>
          <p:nvPr/>
        </p:nvSpPr>
        <p:spPr bwMode="auto">
          <a:xfrm>
            <a:off x="826076" y="8384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run project double click on </a:t>
            </a: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run.bat</a:t>
            </a: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file to get below output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4">
            <a:extLst>
              <a:ext uri="{FF2B5EF4-FFF2-40B4-BE49-F238E27FC236}">
                <a16:creationId xmlns:a16="http://schemas.microsoft.com/office/drawing/2014/main" id="{4BC92BB6-05E0-DC93-F673-1A348EA81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076" y="1659151"/>
            <a:ext cx="5021810" cy="28207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A7D6CE-56AA-2BD1-0315-D62BB9D7AC6A}"/>
              </a:ext>
            </a:extLst>
          </p:cNvPr>
          <p:cNvSpPr txBox="1"/>
          <p:nvPr/>
        </p:nvSpPr>
        <p:spPr>
          <a:xfrm rot="10800000" flipV="1">
            <a:off x="904008" y="4785013"/>
            <a:ext cx="4717474" cy="64633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above screen click on </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Upload MICC-F220 Dataset</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Söhne"/>
                <a:ea typeface="Calibri" panose="020F0502020204030204" pitchFamily="34" charset="0"/>
                <a:cs typeface="Times New Roman" panose="02020603050405020304" pitchFamily="18" charset="0"/>
              </a:rPr>
              <a:t>button</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to upload dataset and get  output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6C706025-9EFF-8C5A-BE09-207CFF846140}"/>
              </a:ext>
            </a:extLst>
          </p:cNvPr>
          <p:cNvPicPr>
            <a:picLocks noChangeAspect="1"/>
          </p:cNvPicPr>
          <p:nvPr/>
        </p:nvPicPr>
        <p:blipFill>
          <a:blip r:embed="rId3"/>
          <a:stretch>
            <a:fillRect/>
          </a:stretch>
        </p:blipFill>
        <p:spPr>
          <a:xfrm>
            <a:off x="6430705" y="678991"/>
            <a:ext cx="5068469" cy="2390546"/>
          </a:xfrm>
          <a:prstGeom prst="rect">
            <a:avLst/>
          </a:prstGeom>
        </p:spPr>
      </p:pic>
      <p:cxnSp>
        <p:nvCxnSpPr>
          <p:cNvPr id="10" name="Straight Connector 9">
            <a:extLst>
              <a:ext uri="{FF2B5EF4-FFF2-40B4-BE49-F238E27FC236}">
                <a16:creationId xmlns:a16="http://schemas.microsoft.com/office/drawing/2014/main" id="{7DE72825-B1BE-DFE7-5F9A-1C3DDDA17EE1}"/>
              </a:ext>
            </a:extLst>
          </p:cNvPr>
          <p:cNvCxnSpPr/>
          <p:nvPr/>
        </p:nvCxnSpPr>
        <p:spPr>
          <a:xfrm>
            <a:off x="6096000" y="665018"/>
            <a:ext cx="86591" cy="5631873"/>
          </a:xfrm>
          <a:prstGeom prst="line">
            <a:avLst/>
          </a:prstGeom>
        </p:spPr>
        <p:style>
          <a:lnRef idx="3">
            <a:schemeClr val="accent3"/>
          </a:lnRef>
          <a:fillRef idx="0">
            <a:schemeClr val="accent3"/>
          </a:fillRef>
          <a:effectRef idx="2">
            <a:schemeClr val="accent3"/>
          </a:effectRef>
          <a:fontRef idx="minor">
            <a:schemeClr val="tx1"/>
          </a:fontRef>
        </p:style>
      </p:cxnSp>
      <p:sp>
        <p:nvSpPr>
          <p:cNvPr id="11" name="Rectangle 8">
            <a:extLst>
              <a:ext uri="{FF2B5EF4-FFF2-40B4-BE49-F238E27FC236}">
                <a16:creationId xmlns:a16="http://schemas.microsoft.com/office/drawing/2014/main" id="{395E2DED-1DEA-4EC8-D616-0678DA1ED6D6}"/>
              </a:ext>
            </a:extLst>
          </p:cNvPr>
          <p:cNvSpPr>
            <a:spLocks noChangeArrowheads="1"/>
          </p:cNvSpPr>
          <p:nvPr/>
        </p:nvSpPr>
        <p:spPr bwMode="auto">
          <a:xfrm>
            <a:off x="12390607" y="3857890"/>
            <a:ext cx="383108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above screen selecting and uploading </a:t>
            </a:r>
            <a:r>
              <a:rPr kumimoji="0" lang="en-US" altLang="en-US" sz="1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Dataset</a:t>
            </a:r>
            <a:r>
              <a:rPr kumimoji="0" lang="en-US" altLang="en-US" sz="1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folder and then click on </a:t>
            </a:r>
            <a:r>
              <a:rPr kumimoji="0" lang="en-US" altLang="en-US" sz="1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Select Folder</a:t>
            </a:r>
            <a:r>
              <a:rPr kumimoji="0" lang="en-US" altLang="en-US" sz="1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button to load dataset and get below output</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55" name="Picture 6">
            <a:extLst>
              <a:ext uri="{FF2B5EF4-FFF2-40B4-BE49-F238E27FC236}">
                <a16:creationId xmlns:a16="http://schemas.microsoft.com/office/drawing/2014/main" id="{BF77DF99-DB0F-98D4-676D-EE0716D733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6064" y="4037240"/>
            <a:ext cx="4495450" cy="164330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9">
            <a:extLst>
              <a:ext uri="{FF2B5EF4-FFF2-40B4-BE49-F238E27FC236}">
                <a16:creationId xmlns:a16="http://schemas.microsoft.com/office/drawing/2014/main" id="{ABE6E3D2-B7CB-EE81-A299-83241A562EEE}"/>
              </a:ext>
            </a:extLst>
          </p:cNvPr>
          <p:cNvSpPr>
            <a:spLocks noChangeArrowheads="1"/>
          </p:cNvSpPr>
          <p:nvPr/>
        </p:nvSpPr>
        <p:spPr bwMode="auto">
          <a:xfrm flipV="1">
            <a:off x="12390607" y="8101851"/>
            <a:ext cx="38310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dirty="0"/>
          </a:p>
        </p:txBody>
      </p:sp>
      <p:sp>
        <p:nvSpPr>
          <p:cNvPr id="14" name="TextBox 13">
            <a:extLst>
              <a:ext uri="{FF2B5EF4-FFF2-40B4-BE49-F238E27FC236}">
                <a16:creationId xmlns:a16="http://schemas.microsoft.com/office/drawing/2014/main" id="{DBB022D7-ABFE-2CC3-3207-41ADFB81671D}"/>
              </a:ext>
            </a:extLst>
          </p:cNvPr>
          <p:cNvSpPr txBox="1"/>
          <p:nvPr/>
        </p:nvSpPr>
        <p:spPr>
          <a:xfrm>
            <a:off x="6396064" y="3229371"/>
            <a:ext cx="4807531" cy="772519"/>
          </a:xfrm>
          <a:prstGeom prst="rect">
            <a:avLst/>
          </a:prstGeom>
          <a:noFill/>
        </p:spPr>
        <p:txBody>
          <a:bodyPr wrap="square">
            <a:spAutoFit/>
          </a:bodyPr>
          <a:lstStyle/>
          <a:p>
            <a:pPr algn="just">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In above screen </a:t>
            </a:r>
            <a:r>
              <a:rPr lang="en-IN" sz="1400" dirty="0">
                <a:effectLst/>
                <a:latin typeface="Söhne"/>
                <a:ea typeface="Calibri" panose="020F0502020204030204" pitchFamily="34" charset="0"/>
                <a:cs typeface="Times New Roman" panose="02020603050405020304" pitchFamily="18" charset="0"/>
              </a:rPr>
              <a:t>selecting</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and uploading ‘Dataset’ folder and then click on ‘Select Folder’ button to load dataset and get below output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764F6E84-A886-183B-9C01-91BA69039B61}"/>
              </a:ext>
            </a:extLst>
          </p:cNvPr>
          <p:cNvSpPr txBox="1"/>
          <p:nvPr/>
        </p:nvSpPr>
        <p:spPr>
          <a:xfrm>
            <a:off x="6182591" y="5670158"/>
            <a:ext cx="5502850" cy="461665"/>
          </a:xfrm>
          <a:prstGeom prst="rect">
            <a:avLst/>
          </a:prstGeom>
          <a:noFill/>
        </p:spPr>
        <p:txBody>
          <a:bodyPr wrap="square">
            <a:spAutoFit/>
          </a:bodyPr>
          <a:lstStyle/>
          <a:p>
            <a:r>
              <a:rPr lang="en-IN" sz="1200" dirty="0">
                <a:effectLst/>
                <a:latin typeface="Times New Roman" panose="02020603050405020304" pitchFamily="18" charset="0"/>
                <a:ea typeface="Calibri" panose="020F0502020204030204" pitchFamily="34" charset="0"/>
              </a:rPr>
              <a:t>In above screen dataset loaded and now click on ‘Preprocess Dataset’ button to read all images and normalize them and get below output</a:t>
            </a:r>
            <a:endParaRPr lang="en-IN" sz="1200" dirty="0"/>
          </a:p>
        </p:txBody>
      </p:sp>
    </p:spTree>
    <p:extLst>
      <p:ext uri="{BB962C8B-B14F-4D97-AF65-F5344CB8AC3E}">
        <p14:creationId xmlns:p14="http://schemas.microsoft.com/office/powerpoint/2010/main" val="1268354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95013-996F-7960-2290-ACDACC9B23CE}"/>
              </a:ext>
            </a:extLst>
          </p:cNvPr>
          <p:cNvPicPr>
            <a:picLocks noChangeAspect="1"/>
          </p:cNvPicPr>
          <p:nvPr/>
        </p:nvPicPr>
        <p:blipFill>
          <a:blip r:embed="rId2"/>
          <a:stretch>
            <a:fillRect/>
          </a:stretch>
        </p:blipFill>
        <p:spPr>
          <a:xfrm>
            <a:off x="807089" y="561096"/>
            <a:ext cx="4759036" cy="2163842"/>
          </a:xfrm>
          <a:prstGeom prst="rect">
            <a:avLst/>
          </a:prstGeom>
        </p:spPr>
      </p:pic>
      <p:sp>
        <p:nvSpPr>
          <p:cNvPr id="4" name="TextBox 3">
            <a:extLst>
              <a:ext uri="{FF2B5EF4-FFF2-40B4-BE49-F238E27FC236}">
                <a16:creationId xmlns:a16="http://schemas.microsoft.com/office/drawing/2014/main" id="{BA43FF85-82B2-BF38-4058-032A36E34B69}"/>
              </a:ext>
            </a:extLst>
          </p:cNvPr>
          <p:cNvSpPr txBox="1"/>
          <p:nvPr/>
        </p:nvSpPr>
        <p:spPr>
          <a:xfrm>
            <a:off x="979695" y="2720379"/>
            <a:ext cx="3810515" cy="1003031"/>
          </a:xfrm>
          <a:prstGeom prst="rect">
            <a:avLst/>
          </a:prstGeom>
          <a:noFill/>
        </p:spPr>
        <p:txBody>
          <a:bodyPr wrap="square">
            <a:spAutoFit/>
          </a:bodyPr>
          <a:lstStyle/>
          <a:p>
            <a:pPr algn="just">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In above screen all images are processed and to check images loaded properly I am displaying one sample image and now close above image to get below output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1FD6E7B-D83A-27AE-A7C6-5C65F0559EFD}"/>
              </a:ext>
            </a:extLst>
          </p:cNvPr>
          <p:cNvPicPr>
            <a:picLocks noChangeAspect="1"/>
          </p:cNvPicPr>
          <p:nvPr/>
        </p:nvPicPr>
        <p:blipFill>
          <a:blip r:embed="rId3"/>
          <a:stretch>
            <a:fillRect/>
          </a:stretch>
        </p:blipFill>
        <p:spPr>
          <a:xfrm>
            <a:off x="807089" y="3664412"/>
            <a:ext cx="4679311" cy="1647136"/>
          </a:xfrm>
          <a:prstGeom prst="rect">
            <a:avLst/>
          </a:prstGeom>
        </p:spPr>
      </p:pic>
      <p:sp>
        <p:nvSpPr>
          <p:cNvPr id="7" name="TextBox 6">
            <a:extLst>
              <a:ext uri="{FF2B5EF4-FFF2-40B4-BE49-F238E27FC236}">
                <a16:creationId xmlns:a16="http://schemas.microsoft.com/office/drawing/2014/main" id="{2D5B3D57-A518-F394-2ED3-999ED344CD78}"/>
              </a:ext>
            </a:extLst>
          </p:cNvPr>
          <p:cNvSpPr txBox="1"/>
          <p:nvPr/>
        </p:nvSpPr>
        <p:spPr>
          <a:xfrm rot="10800000" flipV="1">
            <a:off x="613064" y="5277895"/>
            <a:ext cx="4873336" cy="1003031"/>
          </a:xfrm>
          <a:prstGeom prst="rect">
            <a:avLst/>
          </a:prstGeom>
          <a:noFill/>
        </p:spPr>
        <p:txBody>
          <a:bodyPr wrap="square">
            <a:spAutoFit/>
          </a:bodyPr>
          <a:lstStyle/>
          <a:p>
            <a:pPr algn="just">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In above screen we can see dataset contains 220 images and all images are processed and now click on ‘Generate &amp; Load Fusion Model’ </a:t>
            </a:r>
            <a:r>
              <a:rPr lang="en-IN" sz="1400" dirty="0">
                <a:effectLst/>
                <a:latin typeface="Söhne"/>
                <a:ea typeface="Calibri" panose="020F0502020204030204" pitchFamily="34" charset="0"/>
                <a:cs typeface="Times New Roman" panose="02020603050405020304" pitchFamily="18" charset="0"/>
              </a:rPr>
              <a:t>button</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to train all algorithms and then extract features from them and then calculate their accuracy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1FFC1924-A028-82B7-9A9E-C94C33FC4A7F}"/>
              </a:ext>
            </a:extLst>
          </p:cNvPr>
          <p:cNvPicPr>
            <a:picLocks noChangeAspect="1"/>
          </p:cNvPicPr>
          <p:nvPr/>
        </p:nvPicPr>
        <p:blipFill>
          <a:blip r:embed="rId4"/>
          <a:stretch>
            <a:fillRect/>
          </a:stretch>
        </p:blipFill>
        <p:spPr>
          <a:xfrm>
            <a:off x="5912426" y="663410"/>
            <a:ext cx="5361705" cy="1950095"/>
          </a:xfrm>
          <a:prstGeom prst="rect">
            <a:avLst/>
          </a:prstGeom>
        </p:spPr>
      </p:pic>
      <p:sp>
        <p:nvSpPr>
          <p:cNvPr id="18" name="TextBox 17">
            <a:extLst>
              <a:ext uri="{FF2B5EF4-FFF2-40B4-BE49-F238E27FC236}">
                <a16:creationId xmlns:a16="http://schemas.microsoft.com/office/drawing/2014/main" id="{3D34983E-9E15-188A-E144-75315096256A}"/>
              </a:ext>
            </a:extLst>
          </p:cNvPr>
          <p:cNvSpPr txBox="1"/>
          <p:nvPr/>
        </p:nvSpPr>
        <p:spPr>
          <a:xfrm>
            <a:off x="5832701" y="2458148"/>
            <a:ext cx="5379604" cy="1401987"/>
          </a:xfrm>
          <a:prstGeom prst="rect">
            <a:avLst/>
          </a:prstGeom>
          <a:noFill/>
        </p:spPr>
        <p:txBody>
          <a:bodyPr wrap="square">
            <a:spAutoFit/>
          </a:bodyPr>
          <a:lstStyle/>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In above screen we can see accuracy of all 3 algorithms and then in last line we can see from all 3 algorithms application extracted 576 features and now click on ‘Fine Tuned Features Map with SVM’ to train SVM with </a:t>
            </a:r>
            <a:r>
              <a:rPr lang="en-IN" sz="1400" dirty="0">
                <a:effectLst/>
                <a:latin typeface="Söhne"/>
                <a:ea typeface="Calibri" panose="020F0502020204030204" pitchFamily="34" charset="0"/>
                <a:cs typeface="Times New Roman" panose="02020603050405020304" pitchFamily="18" charset="0"/>
              </a:rPr>
              <a:t>extracted</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features and get its accuracy as fusion model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1D443F09-DB8E-12E6-EC1E-288920E435E4}"/>
              </a:ext>
            </a:extLst>
          </p:cNvPr>
          <p:cNvPicPr>
            <a:picLocks noChangeAspect="1"/>
          </p:cNvPicPr>
          <p:nvPr/>
        </p:nvPicPr>
        <p:blipFill>
          <a:blip r:embed="rId5"/>
          <a:stretch>
            <a:fillRect/>
          </a:stretch>
        </p:blipFill>
        <p:spPr>
          <a:xfrm>
            <a:off x="5803365" y="4042063"/>
            <a:ext cx="5655668" cy="2135209"/>
          </a:xfrm>
          <a:prstGeom prst="rect">
            <a:avLst/>
          </a:prstGeom>
        </p:spPr>
      </p:pic>
    </p:spTree>
    <p:extLst>
      <p:ext uri="{BB962C8B-B14F-4D97-AF65-F5344CB8AC3E}">
        <p14:creationId xmlns:p14="http://schemas.microsoft.com/office/powerpoint/2010/main" val="1848221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F3C98E-2A9E-21CF-201A-D02BFC6D5E8B}"/>
              </a:ext>
            </a:extLst>
          </p:cNvPr>
          <p:cNvSpPr txBox="1"/>
          <p:nvPr/>
        </p:nvSpPr>
        <p:spPr>
          <a:xfrm>
            <a:off x="852056" y="737755"/>
            <a:ext cx="5476008" cy="1003031"/>
          </a:xfrm>
          <a:prstGeom prst="rect">
            <a:avLst/>
          </a:prstGeom>
          <a:noFill/>
        </p:spPr>
        <p:txBody>
          <a:bodyPr wrap="square">
            <a:spAutoFit/>
          </a:bodyPr>
          <a:lstStyle/>
          <a:p>
            <a:pPr algn="just">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In above screen with Fine tune SVM fusion model we got 95% accuracy and in confusion matrix graph x-axis represents PREDICTED LABELS and y-axis represent TRUE labels and we can see both X and Y boxes contains more number of correctly prediction </a:t>
            </a:r>
            <a:r>
              <a:rPr lang="en-IN" sz="1400" dirty="0">
                <a:effectLst/>
                <a:latin typeface="Söhne"/>
                <a:ea typeface="Calibri" panose="020F0502020204030204" pitchFamily="34" charset="0"/>
                <a:cs typeface="Times New Roman" panose="02020603050405020304" pitchFamily="18" charset="0"/>
              </a:rPr>
              <a:t>classes</a:t>
            </a:r>
            <a:endParaRPr lang="en-IN" sz="1100" dirty="0">
              <a:effectLst/>
              <a:latin typeface="Söhne"/>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5A3368A-F664-5A11-A750-C111B36AC737}"/>
              </a:ext>
            </a:extLst>
          </p:cNvPr>
          <p:cNvPicPr>
            <a:picLocks noChangeAspect="1"/>
          </p:cNvPicPr>
          <p:nvPr/>
        </p:nvPicPr>
        <p:blipFill>
          <a:blip r:embed="rId2"/>
          <a:stretch>
            <a:fillRect/>
          </a:stretch>
        </p:blipFill>
        <p:spPr>
          <a:xfrm>
            <a:off x="1002809" y="1943441"/>
            <a:ext cx="5460337" cy="2566841"/>
          </a:xfrm>
          <a:prstGeom prst="rect">
            <a:avLst/>
          </a:prstGeom>
        </p:spPr>
      </p:pic>
      <p:sp>
        <p:nvSpPr>
          <p:cNvPr id="5" name="TextBox 4">
            <a:extLst>
              <a:ext uri="{FF2B5EF4-FFF2-40B4-BE49-F238E27FC236}">
                <a16:creationId xmlns:a16="http://schemas.microsoft.com/office/drawing/2014/main" id="{AE6D7F60-71D3-E054-A9F4-D9F049F08292}"/>
              </a:ext>
            </a:extLst>
          </p:cNvPr>
          <p:cNvSpPr txBox="1"/>
          <p:nvPr/>
        </p:nvSpPr>
        <p:spPr>
          <a:xfrm rot="10800000" flipV="1">
            <a:off x="975832" y="4914559"/>
            <a:ext cx="5352232" cy="1233543"/>
          </a:xfrm>
          <a:prstGeom prst="rect">
            <a:avLst/>
          </a:prstGeom>
          <a:noFill/>
        </p:spPr>
        <p:txBody>
          <a:bodyPr wrap="square">
            <a:spAutoFit/>
          </a:bodyPr>
          <a:lstStyle/>
          <a:p>
            <a:pPr algn="just">
              <a:lnSpc>
                <a:spcPct val="107000"/>
              </a:lnSpc>
              <a:spcAft>
                <a:spcPts val="800"/>
              </a:spcAft>
            </a:pPr>
            <a:r>
              <a:rPr lang="en-IN" sz="1400" dirty="0">
                <a:effectLst/>
                <a:latin typeface="Söhne"/>
                <a:ea typeface="Calibri" panose="020F0502020204030204" pitchFamily="34" charset="0"/>
                <a:cs typeface="Times New Roman" panose="02020603050405020304" pitchFamily="18" charset="0"/>
              </a:rPr>
              <a:t>In above screen with existing SIFT SVM features we got 68% accuracy and in confusion matrix graph we can see existing SIFT predicted 6 and 8 instances incorrectly. So we can say existing SIFT features are not good in prediction and now close above graph and then click on ‘Accuracy Comparison Graph’ button to get below graph</a:t>
            </a:r>
            <a:endParaRPr lang="en-IN" sz="1100" dirty="0">
              <a:effectLst/>
              <a:latin typeface="Söhne"/>
              <a:ea typeface="Calibri" panose="020F0502020204030204" pitchFamily="34"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FB1E552B-5B7E-87A7-A070-D21FA65C4333}"/>
              </a:ext>
            </a:extLst>
          </p:cNvPr>
          <p:cNvCxnSpPr/>
          <p:nvPr/>
        </p:nvCxnSpPr>
        <p:spPr>
          <a:xfrm>
            <a:off x="6577445" y="723826"/>
            <a:ext cx="0" cy="5410348"/>
          </a:xfrm>
          <a:prstGeom prst="line">
            <a:avLst/>
          </a:prstGeom>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DDD3883E-8759-5C59-DF81-3E63B15A7183}"/>
              </a:ext>
            </a:extLst>
          </p:cNvPr>
          <p:cNvPicPr>
            <a:picLocks noChangeAspect="1"/>
          </p:cNvPicPr>
          <p:nvPr/>
        </p:nvPicPr>
        <p:blipFill>
          <a:blip r:embed="rId3"/>
          <a:stretch>
            <a:fillRect/>
          </a:stretch>
        </p:blipFill>
        <p:spPr>
          <a:xfrm>
            <a:off x="6691745" y="637732"/>
            <a:ext cx="4762495" cy="2250313"/>
          </a:xfrm>
          <a:prstGeom prst="rect">
            <a:avLst/>
          </a:prstGeom>
        </p:spPr>
      </p:pic>
      <p:sp>
        <p:nvSpPr>
          <p:cNvPr id="10" name="TextBox 9">
            <a:extLst>
              <a:ext uri="{FF2B5EF4-FFF2-40B4-BE49-F238E27FC236}">
                <a16:creationId xmlns:a16="http://schemas.microsoft.com/office/drawing/2014/main" id="{98CB22AD-46EB-DA6B-20DD-4C0D606DE35C}"/>
              </a:ext>
            </a:extLst>
          </p:cNvPr>
          <p:cNvSpPr txBox="1"/>
          <p:nvPr/>
        </p:nvSpPr>
        <p:spPr>
          <a:xfrm>
            <a:off x="6691745" y="2971800"/>
            <a:ext cx="4752089" cy="1233543"/>
          </a:xfrm>
          <a:prstGeom prst="rect">
            <a:avLst/>
          </a:prstGeom>
          <a:noFill/>
        </p:spPr>
        <p:txBody>
          <a:bodyPr wrap="square">
            <a:spAutoFit/>
          </a:bodyPr>
          <a:lstStyle/>
          <a:p>
            <a:pPr algn="just">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In above graph x-axis represents algorithm names and y-axis represents accuracy and other metrics where each different colour bar represents different metrics like precision, recall etc. click on ‘Performance Table’ button to get result in below tabular format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0428BE00-47CA-60F6-A80C-4238D33411FA}"/>
              </a:ext>
            </a:extLst>
          </p:cNvPr>
          <p:cNvPicPr>
            <a:picLocks noChangeAspect="1"/>
          </p:cNvPicPr>
          <p:nvPr/>
        </p:nvPicPr>
        <p:blipFill>
          <a:blip r:embed="rId4"/>
          <a:stretch>
            <a:fillRect/>
          </a:stretch>
        </p:blipFill>
        <p:spPr>
          <a:xfrm>
            <a:off x="6577445" y="4205343"/>
            <a:ext cx="4925381" cy="1942760"/>
          </a:xfrm>
          <a:prstGeom prst="rect">
            <a:avLst/>
          </a:prstGeom>
        </p:spPr>
      </p:pic>
    </p:spTree>
    <p:extLst>
      <p:ext uri="{BB962C8B-B14F-4D97-AF65-F5344CB8AC3E}">
        <p14:creationId xmlns:p14="http://schemas.microsoft.com/office/powerpoint/2010/main" val="2266705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41BE6D7-AC83-00A6-5E7A-E4275DB2A31F}"/>
              </a:ext>
            </a:extLst>
          </p:cNvPr>
          <p:cNvCxnSpPr>
            <a:cxnSpLocks/>
          </p:cNvCxnSpPr>
          <p:nvPr/>
        </p:nvCxnSpPr>
        <p:spPr>
          <a:xfrm>
            <a:off x="639097" y="2413204"/>
            <a:ext cx="10953135"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sp>
        <p:nvSpPr>
          <p:cNvPr id="5" name="Flowchart: Alternate Process 4">
            <a:extLst>
              <a:ext uri="{FF2B5EF4-FFF2-40B4-BE49-F238E27FC236}">
                <a16:creationId xmlns:a16="http://schemas.microsoft.com/office/drawing/2014/main" id="{38AF5005-B35B-994B-4B47-AB7E182ED12C}"/>
              </a:ext>
            </a:extLst>
          </p:cNvPr>
          <p:cNvSpPr/>
          <p:nvPr/>
        </p:nvSpPr>
        <p:spPr>
          <a:xfrm>
            <a:off x="1418897" y="2732690"/>
            <a:ext cx="9477701" cy="3394828"/>
          </a:xfrm>
          <a:prstGeom prst="flowChartAlternateProcess">
            <a:avLst/>
          </a:prstGeom>
          <a:ln>
            <a:solidFill>
              <a:schemeClr val="accent5">
                <a:lumMod val="50000"/>
              </a:schemeClr>
            </a:solidFill>
          </a:ln>
          <a:effectLst>
            <a:outerShdw blurRad="76200" dir="13500000" sy="23000" kx="1200000" algn="br" rotWithShape="0">
              <a:prstClr val="black">
                <a:alpha val="2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DF33A29A-213C-1482-E4B6-27D8E54D05B6}"/>
              </a:ext>
            </a:extLst>
          </p:cNvPr>
          <p:cNvSpPr/>
          <p:nvPr/>
        </p:nvSpPr>
        <p:spPr>
          <a:xfrm>
            <a:off x="3293805" y="876367"/>
            <a:ext cx="5289755" cy="1422930"/>
          </a:xfrm>
          <a:prstGeom prst="rightArrow">
            <a:avLst>
              <a:gd name="adj1" fmla="val 57159"/>
              <a:gd name="adj2" fmla="val 55433"/>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latin typeface="Cooper Black" panose="0208090404030B020404" pitchFamily="18" charset="0"/>
              </a:rPr>
              <a:t>CONCLUSION</a:t>
            </a:r>
          </a:p>
        </p:txBody>
      </p:sp>
      <p:sp>
        <p:nvSpPr>
          <p:cNvPr id="6" name="TextBox 5">
            <a:extLst>
              <a:ext uri="{FF2B5EF4-FFF2-40B4-BE49-F238E27FC236}">
                <a16:creationId xmlns:a16="http://schemas.microsoft.com/office/drawing/2014/main" id="{DE545EE4-9162-7788-A61A-0344C8D1F91F}"/>
              </a:ext>
            </a:extLst>
          </p:cNvPr>
          <p:cNvSpPr txBox="1"/>
          <p:nvPr/>
        </p:nvSpPr>
        <p:spPr>
          <a:xfrm>
            <a:off x="1755228" y="3016469"/>
            <a:ext cx="8954813" cy="3046988"/>
          </a:xfrm>
          <a:prstGeom prst="rect">
            <a:avLst/>
          </a:prstGeom>
          <a:noFill/>
          <a:scene3d>
            <a:camera prst="orthographicFront"/>
            <a:lightRig rig="threePt" dir="t"/>
          </a:scene3d>
          <a:sp3d>
            <a:bevelT prst="relaxedInset"/>
          </a:sp3d>
        </p:spPr>
        <p:txBody>
          <a:bodyPr wrap="square">
            <a:spAutoFit/>
          </a:bodyPr>
          <a:lstStyle/>
          <a:p>
            <a:r>
              <a:rPr lang="en-US" sz="2400" dirty="0">
                <a:latin typeface="Söhne"/>
              </a:rPr>
              <a:t>Fusion of lightweight deep learning models is a powerful approach for image forgery detection. This technique combines the features extracted from multiple lightweight deep learning models, which can improve the accuracy of image forgery detection.</a:t>
            </a:r>
          </a:p>
          <a:p>
            <a:r>
              <a:rPr lang="en-US" sz="2400" dirty="0">
                <a:latin typeface="Söhne"/>
              </a:rPr>
              <a:t>Fusion of lightweight deep learning models can be used in a variety of applications, from medical imaging to social media, to detect manipulated images and protect users from malicious content and fake news.</a:t>
            </a:r>
          </a:p>
        </p:txBody>
      </p:sp>
    </p:spTree>
    <p:extLst>
      <p:ext uri="{BB962C8B-B14F-4D97-AF65-F5344CB8AC3E}">
        <p14:creationId xmlns:p14="http://schemas.microsoft.com/office/powerpoint/2010/main" val="1523417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9CE466B-822F-4DAE-CD06-7E2B342A56B0}"/>
              </a:ext>
            </a:extLst>
          </p:cNvPr>
          <p:cNvSpPr/>
          <p:nvPr/>
        </p:nvSpPr>
        <p:spPr>
          <a:xfrm>
            <a:off x="4873337" y="914400"/>
            <a:ext cx="2743200" cy="914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dirty="0">
                <a:latin typeface="+mj-lt"/>
              </a:rPr>
              <a:t>FUTURE SCOPE</a:t>
            </a:r>
            <a:endParaRPr lang="en-IN" sz="2400" b="1" dirty="0">
              <a:latin typeface="+mj-lt"/>
            </a:endParaRPr>
          </a:p>
        </p:txBody>
      </p:sp>
      <p:sp>
        <p:nvSpPr>
          <p:cNvPr id="5" name="TextBox 4">
            <a:extLst>
              <a:ext uri="{FF2B5EF4-FFF2-40B4-BE49-F238E27FC236}">
                <a16:creationId xmlns:a16="http://schemas.microsoft.com/office/drawing/2014/main" id="{1E238681-9F47-8E1D-2813-0378B9DEB717}"/>
              </a:ext>
            </a:extLst>
          </p:cNvPr>
          <p:cNvSpPr txBox="1"/>
          <p:nvPr/>
        </p:nvSpPr>
        <p:spPr>
          <a:xfrm>
            <a:off x="1018309" y="2597725"/>
            <a:ext cx="10453255" cy="2862322"/>
          </a:xfrm>
          <a:prstGeom prst="rect">
            <a:avLst/>
          </a:prstGeom>
          <a:noFill/>
        </p:spPr>
        <p:txBody>
          <a:bodyPr wrap="square">
            <a:spAutoFit/>
          </a:bodyPr>
          <a:lstStyle/>
          <a:p>
            <a:pPr algn="l">
              <a:buFont typeface="+mj-lt"/>
              <a:buAutoNum type="arabicPeriod"/>
            </a:pPr>
            <a:r>
              <a:rPr lang="en-US" b="1" i="0" dirty="0">
                <a:solidFill>
                  <a:schemeClr val="tx2">
                    <a:lumMod val="90000"/>
                    <a:lumOff val="10000"/>
                  </a:schemeClr>
                </a:solidFill>
                <a:effectLst/>
                <a:latin typeface="Söhne"/>
              </a:rPr>
              <a:t>Real-time and Edge Device Deployment</a:t>
            </a:r>
            <a:r>
              <a:rPr lang="en-US" b="0" i="0" dirty="0">
                <a:solidFill>
                  <a:schemeClr val="tx2">
                    <a:lumMod val="90000"/>
                    <a:lumOff val="10000"/>
                  </a:schemeClr>
                </a:solidFill>
                <a:effectLst/>
                <a:latin typeface="Söhne"/>
              </a:rPr>
              <a:t>: There is a growing need for lightweight models that can provide real-time forgery detection, particularly for applications like social media moderation and edge devices. Future work will optimize and deploy these models to run efficiently on resource-constrained hardware.</a:t>
            </a:r>
          </a:p>
          <a:p>
            <a:pPr algn="l">
              <a:buFont typeface="+mj-lt"/>
              <a:buAutoNum type="arabicPeriod"/>
            </a:pPr>
            <a:r>
              <a:rPr lang="en-US" b="1" i="0" dirty="0">
                <a:solidFill>
                  <a:schemeClr val="tx2">
                    <a:lumMod val="90000"/>
                    <a:lumOff val="10000"/>
                  </a:schemeClr>
                </a:solidFill>
                <a:effectLst/>
                <a:latin typeface="Söhne"/>
              </a:rPr>
              <a:t>Ethical and Privacy Considerations</a:t>
            </a:r>
            <a:r>
              <a:rPr lang="en-US" b="0" i="0" dirty="0">
                <a:solidFill>
                  <a:schemeClr val="tx2">
                    <a:lumMod val="90000"/>
                    <a:lumOff val="10000"/>
                  </a:schemeClr>
                </a:solidFill>
                <a:effectLst/>
                <a:latin typeface="Söhne"/>
              </a:rPr>
              <a:t>: As forgery detection technology becomes more prevalent, it's essential to address ethical and privacy concerns. Future research and development will prioritize responsible AI practices, ensuring that these systems respect individuals' privacy and adhere to ethical guidelines and legal regulations.</a:t>
            </a:r>
          </a:p>
          <a:p>
            <a:pPr algn="l">
              <a:buFont typeface="+mj-lt"/>
              <a:buAutoNum type="arabicPeriod"/>
            </a:pPr>
            <a:r>
              <a:rPr lang="en-US" b="1" i="0" dirty="0">
                <a:solidFill>
                  <a:schemeClr val="tx2">
                    <a:lumMod val="90000"/>
                    <a:lumOff val="10000"/>
                  </a:schemeClr>
                </a:solidFill>
                <a:effectLst/>
                <a:latin typeface="Söhne"/>
              </a:rPr>
              <a:t>Multimodal Fusion for Improved Accuracy</a:t>
            </a:r>
            <a:r>
              <a:rPr lang="en-US" b="0" i="0" dirty="0">
                <a:solidFill>
                  <a:schemeClr val="tx2">
                    <a:lumMod val="90000"/>
                    <a:lumOff val="10000"/>
                  </a:schemeClr>
                </a:solidFill>
                <a:effectLst/>
                <a:latin typeface="Söhne"/>
              </a:rPr>
              <a:t>: Future research will focus on combining multiple data sources, such as image content, metadata, and sensor data, to enhance forgery detection accuracy. Lightweight models will be developed to efficiently integrate information from different modalities.</a:t>
            </a:r>
          </a:p>
        </p:txBody>
      </p:sp>
    </p:spTree>
    <p:extLst>
      <p:ext uri="{BB962C8B-B14F-4D97-AF65-F5344CB8AC3E}">
        <p14:creationId xmlns:p14="http://schemas.microsoft.com/office/powerpoint/2010/main" val="4162585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6E483702-374C-8CA7-73F0-38F9EF7A0275}"/>
              </a:ext>
            </a:extLst>
          </p:cNvPr>
          <p:cNvSpPr txBox="1">
            <a:spLocks/>
          </p:cNvSpPr>
          <p:nvPr/>
        </p:nvSpPr>
        <p:spPr>
          <a:xfrm>
            <a:off x="4638000" y="727568"/>
            <a:ext cx="2916000" cy="900000"/>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a:ln>
            <a:noFill/>
          </a:ln>
          <a:effectLst>
            <a:outerShdw blurRad="50800" dist="38100" dir="5400000" algn="t" rotWithShape="0">
              <a:prstClr val="black">
                <a:alpha val="40000"/>
              </a:prstClr>
            </a:outerShdw>
            <a:reflection blurRad="6350" stA="52000" endA="300" endPos="35000" dir="5400000" sy="-100000" algn="bl" rotWithShape="0"/>
            <a:softEdge rad="12700"/>
          </a:effectLst>
        </p:spPr>
        <p:txBody>
          <a:bodyPr anchor="t">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3300" b="1" dirty="0">
                <a:ln w="9525">
                  <a:solidFill>
                    <a:schemeClr val="tx1">
                      <a:lumMod val="95000"/>
                      <a:lumOff val="5000"/>
                    </a:schemeClr>
                  </a:solidFill>
                  <a:prstDash val="solid"/>
                </a:ln>
                <a:solidFill>
                  <a:srgbClr val="FFFFFF"/>
                </a:solidFill>
                <a:effectLst>
                  <a:outerShdw blurRad="12700" dist="38100" dir="2700000" algn="tl" rotWithShape="0">
                    <a:schemeClr val="bg1">
                      <a:lumMod val="50000"/>
                    </a:schemeClr>
                  </a:outerShdw>
                </a:effectLst>
                <a:latin typeface="Berlin Sans FB Demi" panose="020E0802020502020306" pitchFamily="34" charset="0"/>
              </a:rPr>
              <a:t>   </a:t>
            </a:r>
          </a:p>
          <a:p>
            <a:pPr algn="ctr"/>
            <a:endParaRPr lang="en-IN" sz="3300" b="1" dirty="0">
              <a:ln w="9525">
                <a:solidFill>
                  <a:schemeClr val="tx1">
                    <a:lumMod val="95000"/>
                    <a:lumOff val="5000"/>
                  </a:schemeClr>
                </a:solidFill>
                <a:prstDash val="solid"/>
              </a:ln>
              <a:solidFill>
                <a:schemeClr val="accent2">
                  <a:lumMod val="75000"/>
                </a:schemeClr>
              </a:solidFill>
              <a:effectLst>
                <a:outerShdw blurRad="12700" dist="38100" dir="2700000" algn="tl" rotWithShape="0">
                  <a:schemeClr val="bg1">
                    <a:lumMod val="50000"/>
                  </a:schemeClr>
                </a:outerShdw>
              </a:effectLst>
              <a:latin typeface="Berlin Sans FB Demi" panose="020E0802020502020306" pitchFamily="34" charset="0"/>
            </a:endParaRPr>
          </a:p>
        </p:txBody>
      </p:sp>
      <p:sp>
        <p:nvSpPr>
          <p:cNvPr id="13" name="Rectangle 1">
            <a:extLst>
              <a:ext uri="{FF2B5EF4-FFF2-40B4-BE49-F238E27FC236}">
                <a16:creationId xmlns:a16="http://schemas.microsoft.com/office/drawing/2014/main" id="{FAC4920F-216B-FB57-91FA-85FBEFC642AD}"/>
              </a:ext>
            </a:extLst>
          </p:cNvPr>
          <p:cNvSpPr txBox="1">
            <a:spLocks noChangeArrowheads="1"/>
          </p:cNvSpPr>
          <p:nvPr/>
        </p:nvSpPr>
        <p:spPr bwMode="auto">
          <a:xfrm>
            <a:off x="806245" y="1859044"/>
            <a:ext cx="10746658" cy="4271388"/>
          </a:xfrm>
          <a:prstGeom prst="rect">
            <a:avLst/>
          </a:prstGeom>
          <a:noFill/>
          <a:ln w="9525">
            <a:noFill/>
            <a:miter lim="800000"/>
            <a:headEnd/>
            <a:tailEnd/>
          </a:ln>
          <a:effectLst/>
          <a:scene3d>
            <a:camera prst="orthographicFront"/>
            <a:lightRig rig="threePt" dir="t"/>
          </a:scene3d>
          <a:sp3d>
            <a:bevelT prst="relaxedInset"/>
          </a:sp3d>
        </p:spPr>
        <p:txBody>
          <a:bodyPr vert="horz" wrap="square" lIns="91440" tIns="45720" rIns="91440" bIns="126960" numCol="1" anchor="ctr" anchorCtr="0" compatLnSpc="1">
            <a:prstTxWarp prst="textNoShape">
              <a:avLst/>
            </a:prstTxWarp>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a:ln w="0"/>
                <a:solidFill>
                  <a:schemeClr val="tx1"/>
                </a:solidFill>
                <a:effectLst>
                  <a:outerShdw blurRad="38100" dist="19050" dir="2700000" algn="tl" rotWithShape="0">
                    <a:schemeClr val="dk1">
                      <a:alpha val="40000"/>
                    </a:schemeClr>
                  </a:outerShdw>
                </a:effectLst>
                <a:latin typeface="Söhne"/>
              </a:rPr>
              <a:t>Convolutional neural networks (CNNs) have received much attention in recent years and have influenced the field of image forgery detection.</a:t>
            </a:r>
            <a:endParaRPr lang="en-US" sz="400" dirty="0">
              <a:ln w="0"/>
              <a:solidFill>
                <a:schemeClr val="tx1"/>
              </a:solidFill>
              <a:effectLst>
                <a:outerShdw blurRad="38100" dist="19050" dir="2700000" algn="tl" rotWithShape="0">
                  <a:schemeClr val="dk1">
                    <a:alpha val="40000"/>
                  </a:schemeClr>
                </a:outerShdw>
              </a:effectLst>
              <a:latin typeface="Söhne"/>
            </a:endParaRPr>
          </a:p>
          <a:p>
            <a:pPr>
              <a:buFont typeface="Wingdings" panose="05000000000000000000" pitchFamily="2" charset="2"/>
              <a:buChar char="Ø"/>
            </a:pPr>
            <a:r>
              <a:rPr lang="en-US" dirty="0">
                <a:ln w="0"/>
                <a:solidFill>
                  <a:schemeClr val="tx1"/>
                </a:solidFill>
                <a:effectLst>
                  <a:outerShdw blurRad="38100" dist="19050" dir="2700000" algn="tl" rotWithShape="0">
                    <a:schemeClr val="dk1">
                      <a:alpha val="40000"/>
                    </a:schemeClr>
                  </a:outerShdw>
                </a:effectLst>
                <a:latin typeface="Söhne"/>
              </a:rPr>
              <a:t>Most image forgery techniques based on CNNs are limited to detecting a specific type of forgery, requiring a technique capable of efficiently and accurately detecting the presence of unseen forgeries.</a:t>
            </a:r>
            <a:endParaRPr lang="en-US" sz="400" dirty="0">
              <a:ln w="0"/>
              <a:solidFill>
                <a:schemeClr val="tx1"/>
              </a:solidFill>
              <a:effectLst>
                <a:outerShdw blurRad="38100" dist="19050" dir="2700000" algn="tl" rotWithShape="0">
                  <a:schemeClr val="dk1">
                    <a:alpha val="40000"/>
                  </a:schemeClr>
                </a:outerShdw>
              </a:effectLst>
              <a:latin typeface="Söhne"/>
            </a:endParaRPr>
          </a:p>
          <a:p>
            <a:pPr>
              <a:buFont typeface="Wingdings" panose="05000000000000000000" pitchFamily="2" charset="2"/>
              <a:buChar char="Ø"/>
            </a:pPr>
            <a:r>
              <a:rPr lang="en-US" dirty="0">
                <a:ln w="0"/>
                <a:solidFill>
                  <a:schemeClr val="tx1"/>
                </a:solidFill>
                <a:effectLst>
                  <a:outerShdw blurRad="38100" dist="19050" dir="2700000" algn="tl" rotWithShape="0">
                    <a:schemeClr val="dk1">
                      <a:alpha val="40000"/>
                    </a:schemeClr>
                  </a:outerShdw>
                </a:effectLst>
                <a:latin typeface="Söhne"/>
              </a:rPr>
              <a:t>The proposed model is a robust deep learning system for identifying image forgeries in the context of double image compression, using the difference between an image’s original and recompressed versions to train the model.</a:t>
            </a:r>
            <a:endParaRPr lang="en-US" sz="400" dirty="0">
              <a:ln w="0"/>
              <a:solidFill>
                <a:schemeClr val="tx1"/>
              </a:solidFill>
              <a:effectLst>
                <a:outerShdw blurRad="38100" dist="19050" dir="2700000" algn="tl" rotWithShape="0">
                  <a:schemeClr val="dk1">
                    <a:alpha val="40000"/>
                  </a:schemeClr>
                </a:outerShdw>
              </a:effectLst>
              <a:latin typeface="Söhne"/>
            </a:endParaRPr>
          </a:p>
          <a:p>
            <a:pPr>
              <a:buFont typeface="Wingdings" panose="05000000000000000000" pitchFamily="2" charset="2"/>
              <a:buChar char="Ø"/>
            </a:pPr>
            <a:r>
              <a:rPr lang="en-US" dirty="0">
                <a:ln w="0"/>
                <a:solidFill>
                  <a:schemeClr val="tx1"/>
                </a:solidFill>
                <a:effectLst>
                  <a:outerShdw blurRad="38100" dist="19050" dir="2700000" algn="tl" rotWithShape="0">
                    <a:schemeClr val="dk1">
                      <a:alpha val="40000"/>
                    </a:schemeClr>
                  </a:outerShdw>
                </a:effectLst>
                <a:latin typeface="Söhne"/>
              </a:rPr>
              <a:t>Images contain a wealth of information, and it is often required to enhance images to obtain additional    information.</a:t>
            </a:r>
            <a:endParaRPr lang="en-US" sz="400" dirty="0">
              <a:ln w="0"/>
              <a:solidFill>
                <a:schemeClr val="tx1"/>
              </a:solidFill>
              <a:effectLst>
                <a:outerShdw blurRad="38100" dist="19050" dir="2700000" algn="tl" rotWithShape="0">
                  <a:schemeClr val="dk1">
                    <a:alpha val="40000"/>
                  </a:schemeClr>
                </a:outerShdw>
              </a:effectLst>
              <a:latin typeface="Söhne"/>
            </a:endParaRPr>
          </a:p>
          <a:p>
            <a:pPr>
              <a:buFont typeface="Wingdings" panose="05000000000000000000" pitchFamily="2" charset="2"/>
              <a:buChar char="Ø"/>
            </a:pPr>
            <a:r>
              <a:rPr lang="en-US" dirty="0">
                <a:ln w="0"/>
                <a:solidFill>
                  <a:schemeClr val="tx1"/>
                </a:solidFill>
                <a:effectLst>
                  <a:outerShdw blurRad="38100" dist="19050" dir="2700000" algn="tl" rotWithShape="0">
                    <a:schemeClr val="dk1">
                      <a:alpha val="40000"/>
                    </a:schemeClr>
                  </a:outerShdw>
                </a:effectLst>
                <a:latin typeface="Söhne"/>
              </a:rPr>
              <a:t>The proposed model is lightweight, faster than state-of-the-art approaches, and has an overall validation accuracy of 92.23%.</a:t>
            </a:r>
            <a:endParaRPr lang="en-US" altLang="en-US" dirty="0">
              <a:ln w="0"/>
              <a:solidFill>
                <a:schemeClr val="tx1"/>
              </a:solidFill>
              <a:effectLst>
                <a:outerShdw blurRad="38100" dist="19050" dir="2700000" algn="tl" rotWithShape="0">
                  <a:schemeClr val="dk1">
                    <a:alpha val="40000"/>
                  </a:schemeClr>
                </a:outerShdw>
              </a:effectLst>
              <a:latin typeface="Open Sans" panose="020B0606030504020204" pitchFamily="34" charset="0"/>
            </a:endParaRPr>
          </a:p>
        </p:txBody>
      </p:sp>
      <p:cxnSp>
        <p:nvCxnSpPr>
          <p:cNvPr id="14" name="Straight Connector 13">
            <a:extLst>
              <a:ext uri="{FF2B5EF4-FFF2-40B4-BE49-F238E27FC236}">
                <a16:creationId xmlns:a16="http://schemas.microsoft.com/office/drawing/2014/main" id="{18FBBE34-0A6A-1991-100A-43CF87106B30}"/>
              </a:ext>
            </a:extLst>
          </p:cNvPr>
          <p:cNvCxnSpPr>
            <a:cxnSpLocks/>
          </p:cNvCxnSpPr>
          <p:nvPr/>
        </p:nvCxnSpPr>
        <p:spPr>
          <a:xfrm flipV="1">
            <a:off x="806245" y="1779667"/>
            <a:ext cx="10746658" cy="30819"/>
          </a:xfrm>
          <a:prstGeom prst="line">
            <a:avLst/>
          </a:prstGeom>
          <a:ln/>
        </p:spPr>
        <p:style>
          <a:lnRef idx="3">
            <a:schemeClr val="accent4"/>
          </a:lnRef>
          <a:fillRef idx="0">
            <a:schemeClr val="accent4"/>
          </a:fillRef>
          <a:effectRef idx="2">
            <a:schemeClr val="accent4"/>
          </a:effectRef>
          <a:fontRef idx="minor">
            <a:schemeClr val="tx1"/>
          </a:fontRef>
        </p:style>
      </p:cxnSp>
      <p:sp>
        <p:nvSpPr>
          <p:cNvPr id="2" name="TextBox 1">
            <a:extLst>
              <a:ext uri="{FF2B5EF4-FFF2-40B4-BE49-F238E27FC236}">
                <a16:creationId xmlns:a16="http://schemas.microsoft.com/office/drawing/2014/main" id="{A661D302-0AAB-BA4E-91DD-E9EA89E3EAF0}"/>
              </a:ext>
            </a:extLst>
          </p:cNvPr>
          <p:cNvSpPr txBox="1"/>
          <p:nvPr/>
        </p:nvSpPr>
        <p:spPr>
          <a:xfrm>
            <a:off x="4950542" y="879667"/>
            <a:ext cx="2290916" cy="595801"/>
          </a:xfrm>
          <a:prstGeom prst="rect">
            <a:avLst/>
          </a:prstGeom>
          <a:noFill/>
        </p:spPr>
        <p:txBody>
          <a:bodyPr wrap="square" rtlCol="0">
            <a:spAutoFit/>
          </a:bodyPr>
          <a:lstStyle/>
          <a:p>
            <a:r>
              <a:rPr kumimoji="0" lang="en-IN" sz="3300" b="1" i="0" u="none" strike="noStrike" kern="1200" cap="none" spc="0" normalizeH="0" baseline="0" noProof="0" dirty="0">
                <a:ln w="9525">
                  <a:solidFill>
                    <a:prstClr val="black">
                      <a:lumMod val="95000"/>
                      <a:lumOff val="5000"/>
                    </a:prstClr>
                  </a:solidFill>
                  <a:prstDash val="solid"/>
                </a:ln>
                <a:solidFill>
                  <a:srgbClr val="3C9770">
                    <a:lumMod val="75000"/>
                  </a:srgbClr>
                </a:solidFill>
                <a:effectLst>
                  <a:outerShdw blurRad="12700" dist="38100" dir="2700000" algn="tl" rotWithShape="0">
                    <a:prstClr val="white">
                      <a:lumMod val="50000"/>
                    </a:prstClr>
                  </a:outerShdw>
                </a:effectLst>
                <a:uLnTx/>
                <a:uFillTx/>
                <a:latin typeface="Berlin Sans FB Demi" panose="020E0802020502020306" pitchFamily="34" charset="0"/>
                <a:ea typeface="+mn-ea"/>
                <a:cs typeface="+mn-cs"/>
              </a:rPr>
              <a:t>ABSTRACT</a:t>
            </a:r>
            <a:endParaRPr lang="en-IN" dirty="0"/>
          </a:p>
        </p:txBody>
      </p:sp>
    </p:spTree>
    <p:extLst>
      <p:ext uri="{BB962C8B-B14F-4D97-AF65-F5344CB8AC3E}">
        <p14:creationId xmlns:p14="http://schemas.microsoft.com/office/powerpoint/2010/main" val="2173319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F139A8-A297-36B9-6B86-50785D62206E}"/>
              </a:ext>
            </a:extLst>
          </p:cNvPr>
          <p:cNvSpPr txBox="1"/>
          <p:nvPr/>
        </p:nvSpPr>
        <p:spPr>
          <a:xfrm>
            <a:off x="1122219" y="2015836"/>
            <a:ext cx="10089572" cy="4031873"/>
          </a:xfrm>
          <a:prstGeom prst="rect">
            <a:avLst/>
          </a:prstGeom>
          <a:noFill/>
        </p:spPr>
        <p:txBody>
          <a:bodyPr wrap="square">
            <a:spAutoFit/>
          </a:bodyPr>
          <a:lstStyle/>
          <a:p>
            <a:pPr marL="285750" indent="-285750">
              <a:buFont typeface="Wingdings" panose="05000000000000000000" pitchFamily="2" charset="2"/>
              <a:buChar char="q"/>
            </a:pPr>
            <a:r>
              <a:rPr lang="en-IN" sz="1600" b="1" dirty="0">
                <a:latin typeface="Söhne"/>
              </a:rPr>
              <a:t>[1] </a:t>
            </a:r>
            <a:r>
              <a:rPr lang="en-IN" sz="1600" b="1" dirty="0" err="1">
                <a:latin typeface="Söhne"/>
              </a:rPr>
              <a:t>Amerini</a:t>
            </a:r>
            <a:r>
              <a:rPr lang="en-IN" sz="1600" b="1" dirty="0">
                <a:latin typeface="Söhne"/>
              </a:rPr>
              <a:t> I, </a:t>
            </a:r>
            <a:r>
              <a:rPr lang="en-IN" sz="1600" b="1" dirty="0" err="1">
                <a:latin typeface="Söhne"/>
              </a:rPr>
              <a:t>Uricchio</a:t>
            </a:r>
            <a:r>
              <a:rPr lang="en-IN" sz="1600" b="1" dirty="0">
                <a:latin typeface="Söhne"/>
              </a:rPr>
              <a:t> T, Ballan L, </a:t>
            </a:r>
            <a:r>
              <a:rPr lang="en-IN" sz="1600" b="1" dirty="0" err="1">
                <a:latin typeface="Söhne"/>
              </a:rPr>
              <a:t>Caldelli</a:t>
            </a:r>
            <a:r>
              <a:rPr lang="en-IN" sz="1600" b="1" dirty="0">
                <a:latin typeface="Söhne"/>
              </a:rPr>
              <a:t> R. Localization of JPEG double compression through multi-domain convolutional neural networks. In: IEEE Conference on Computer Vision and Pattern Recognition Workshops</a:t>
            </a:r>
          </a:p>
          <a:p>
            <a:r>
              <a:rPr lang="en-IN" sz="1600" b="1" dirty="0">
                <a:latin typeface="Söhne"/>
              </a:rPr>
              <a:t>      (CVPRW); Honolulu, HI, USA; 2017. pp. 1865-1871. </a:t>
            </a:r>
            <a:r>
              <a:rPr lang="en-IN" sz="1600" b="1" dirty="0" err="1">
                <a:latin typeface="Söhne"/>
              </a:rPr>
              <a:t>doi</a:t>
            </a:r>
            <a:r>
              <a:rPr lang="en-IN" sz="1600" b="1" dirty="0">
                <a:latin typeface="Söhne"/>
              </a:rPr>
              <a:t>: 10.1109/CVPRW.2017.233 </a:t>
            </a:r>
          </a:p>
          <a:p>
            <a:pPr marL="285750" indent="-285750">
              <a:buFont typeface="Wingdings" panose="05000000000000000000" pitchFamily="2" charset="2"/>
              <a:buChar char="q"/>
            </a:pPr>
            <a:endParaRPr lang="en-IN" sz="1600" b="1" dirty="0">
              <a:latin typeface="Söhne"/>
            </a:endParaRPr>
          </a:p>
          <a:p>
            <a:pPr marL="285750" indent="-285750">
              <a:buFont typeface="Wingdings" panose="05000000000000000000" pitchFamily="2" charset="2"/>
              <a:buChar char="q"/>
            </a:pPr>
            <a:r>
              <a:rPr lang="en-IN" sz="1600" b="1" dirty="0">
                <a:latin typeface="Söhne"/>
              </a:rPr>
              <a:t>[2]. Xiao B, Wei Y, Bi X, Li W, Ma J. Image splicing forgery detection combining coarse to refined convolutional neural network and adaptive clustering. Information Sciences 2020; 511: 172-191. </a:t>
            </a:r>
            <a:r>
              <a:rPr lang="en-IN" sz="1600" b="1" dirty="0" err="1">
                <a:latin typeface="Söhne"/>
              </a:rPr>
              <a:t>doi</a:t>
            </a:r>
            <a:r>
              <a:rPr lang="en-IN" sz="1600" b="1" dirty="0">
                <a:latin typeface="Söhne"/>
              </a:rPr>
              <a:t>: 10.1016/j.ins.2019.09.038</a:t>
            </a:r>
          </a:p>
          <a:p>
            <a:pPr marL="285750" indent="-285750">
              <a:buFont typeface="Wingdings" panose="05000000000000000000" pitchFamily="2" charset="2"/>
              <a:buChar char="q"/>
            </a:pPr>
            <a:endParaRPr lang="en-IN" sz="1600" b="1" dirty="0">
              <a:latin typeface="Söhne"/>
            </a:endParaRPr>
          </a:p>
          <a:p>
            <a:pPr marL="285750" indent="-285750">
              <a:buFont typeface="Wingdings" panose="05000000000000000000" pitchFamily="2" charset="2"/>
              <a:buChar char="q"/>
            </a:pPr>
            <a:r>
              <a:rPr lang="en-IN" sz="1600" b="1" dirty="0">
                <a:latin typeface="Söhne"/>
              </a:rPr>
              <a:t>[3] Zhang Y, Goh J, Win LL, Thing VL. Image region forgery detection: a deep learning approach. SG-CRC 2016; 2016: 1-11. </a:t>
            </a:r>
          </a:p>
          <a:p>
            <a:pPr marL="285750" indent="-285750">
              <a:buFont typeface="Wingdings" panose="05000000000000000000" pitchFamily="2" charset="2"/>
              <a:buChar char="q"/>
            </a:pPr>
            <a:endParaRPr lang="en-IN" sz="1600" b="1" dirty="0">
              <a:latin typeface="Söhne"/>
            </a:endParaRPr>
          </a:p>
          <a:p>
            <a:pPr marL="285750" indent="-285750">
              <a:buFont typeface="Wingdings" panose="05000000000000000000" pitchFamily="2" charset="2"/>
              <a:buChar char="q"/>
            </a:pPr>
            <a:r>
              <a:rPr lang="en-IN" sz="1600" b="1" dirty="0">
                <a:latin typeface="Söhne"/>
              </a:rPr>
              <a:t>[4] Goh J, Thing VL. A hybrid evolutionary algorithm for feature and ensemble selection in image tampering detection. International Journal of Electronic Security and Digital Forensics 2015; 7 (1): 76-104. </a:t>
            </a:r>
          </a:p>
          <a:p>
            <a:pPr marL="285750" indent="-285750">
              <a:buFont typeface="Wingdings" panose="05000000000000000000" pitchFamily="2" charset="2"/>
              <a:buChar char="q"/>
            </a:pPr>
            <a:endParaRPr lang="en-IN" sz="1600" b="1" dirty="0">
              <a:latin typeface="Söhne"/>
            </a:endParaRPr>
          </a:p>
          <a:p>
            <a:pPr marL="285750" indent="-285750">
              <a:buFont typeface="Wingdings" panose="05000000000000000000" pitchFamily="2" charset="2"/>
              <a:buChar char="q"/>
            </a:pPr>
            <a:r>
              <a:rPr lang="en-IN" sz="1600" b="1" dirty="0">
                <a:latin typeface="Söhne"/>
              </a:rPr>
              <a:t>[5] </a:t>
            </a:r>
            <a:r>
              <a:rPr lang="en-IN" sz="1600" b="1" dirty="0" err="1">
                <a:latin typeface="Söhne"/>
              </a:rPr>
              <a:t>Sutthiwan</a:t>
            </a:r>
            <a:r>
              <a:rPr lang="en-IN" sz="1600" b="1" dirty="0">
                <a:latin typeface="Söhne"/>
              </a:rPr>
              <a:t> P, Shi YQ, Zhao H, Ng TT, Su W. Markovian rake transform for digital image tampering detection. In: Shi YQ, Emmanuel S, </a:t>
            </a:r>
            <a:r>
              <a:rPr lang="en-IN" sz="1600" b="1" dirty="0" err="1">
                <a:latin typeface="Söhne"/>
              </a:rPr>
              <a:t>Kankanhalli</a:t>
            </a:r>
            <a:r>
              <a:rPr lang="en-IN" sz="1600" b="1" dirty="0">
                <a:latin typeface="Söhne"/>
              </a:rPr>
              <a:t> MS, Chang S-F, Radhakrishnan R (editors). Transactions on Data Hiding and Multimedia Security VI. Lecture Notes in Computer Science, Vol. 6730. Berlin, Germany: Springer; 2011, pp. 1-17</a:t>
            </a:r>
            <a:r>
              <a:rPr lang="en-IN" b="1" dirty="0">
                <a:latin typeface="Söhne"/>
              </a:rPr>
              <a:t>.</a:t>
            </a:r>
          </a:p>
        </p:txBody>
      </p:sp>
      <p:sp>
        <p:nvSpPr>
          <p:cNvPr id="6" name="Oval 5">
            <a:extLst>
              <a:ext uri="{FF2B5EF4-FFF2-40B4-BE49-F238E27FC236}">
                <a16:creationId xmlns:a16="http://schemas.microsoft.com/office/drawing/2014/main" id="{FEDAA5AF-709B-77ED-2AAD-6AAE1A18808C}"/>
              </a:ext>
            </a:extLst>
          </p:cNvPr>
          <p:cNvSpPr/>
          <p:nvPr/>
        </p:nvSpPr>
        <p:spPr>
          <a:xfrm>
            <a:off x="4301837" y="810292"/>
            <a:ext cx="4062845" cy="841864"/>
          </a:xfrm>
          <a:prstGeom prst="ellipse">
            <a:avLst/>
          </a:prstGeom>
          <a:ln>
            <a:solidFill>
              <a:schemeClr val="accent6">
                <a:lumMod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REFERENCES</a:t>
            </a:r>
            <a:endParaRPr lang="en-IN" sz="2400" dirty="0"/>
          </a:p>
        </p:txBody>
      </p:sp>
    </p:spTree>
    <p:extLst>
      <p:ext uri="{BB962C8B-B14F-4D97-AF65-F5344CB8AC3E}">
        <p14:creationId xmlns:p14="http://schemas.microsoft.com/office/powerpoint/2010/main" val="3305371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9F848-91FE-89D1-4178-DA74CDFF1E4A}"/>
              </a:ext>
            </a:extLst>
          </p:cNvPr>
          <p:cNvSpPr>
            <a:spLocks noGrp="1"/>
          </p:cNvSpPr>
          <p:nvPr>
            <p:ph type="ctrTitle"/>
          </p:nvPr>
        </p:nvSpPr>
        <p:spPr/>
        <p:txBody>
          <a:bodyPr/>
          <a:lstStyle/>
          <a:p>
            <a:r>
              <a:rPr lang="en-IN" dirty="0"/>
              <a:t>GITHUB-LINK</a:t>
            </a:r>
          </a:p>
        </p:txBody>
      </p:sp>
      <p:sp>
        <p:nvSpPr>
          <p:cNvPr id="3" name="Subtitle 2">
            <a:extLst>
              <a:ext uri="{FF2B5EF4-FFF2-40B4-BE49-F238E27FC236}">
                <a16:creationId xmlns:a16="http://schemas.microsoft.com/office/drawing/2014/main" id="{6FCBF402-9FB1-ECFE-F053-84D1DDC03441}"/>
              </a:ext>
            </a:extLst>
          </p:cNvPr>
          <p:cNvSpPr>
            <a:spLocks noGrp="1"/>
          </p:cNvSpPr>
          <p:nvPr>
            <p:ph type="subTitle" idx="1"/>
          </p:nvPr>
        </p:nvSpPr>
        <p:spPr>
          <a:xfrm>
            <a:off x="2775526" y="3719942"/>
            <a:ext cx="6815669" cy="1320802"/>
          </a:xfrm>
        </p:spPr>
        <p:txBody>
          <a:bodyPr/>
          <a:lstStyle/>
          <a:p>
            <a:r>
              <a:rPr lang="en-IN" dirty="0">
                <a:solidFill>
                  <a:srgbClr val="7030A0"/>
                </a:solidFill>
                <a:hlinkClick r:id="rId2">
                  <a:extLst>
                    <a:ext uri="{A12FA001-AC4F-418D-AE19-62706E023703}">
                      <ahyp:hlinkClr xmlns:ahyp="http://schemas.microsoft.com/office/drawing/2018/hyperlinkcolor" val="tx"/>
                    </a:ext>
                  </a:extLst>
                </a:hlinkClick>
              </a:rPr>
              <a:t>https://github.com/207R1A05K0/mini_project_Image_forgery_detection_based_on_fusion_of_lightweight_deep_learning_model</a:t>
            </a:r>
            <a:endParaRPr lang="en-IN" dirty="0">
              <a:solidFill>
                <a:srgbClr val="7030A0"/>
              </a:solidFill>
            </a:endParaRPr>
          </a:p>
        </p:txBody>
      </p:sp>
    </p:spTree>
    <p:extLst>
      <p:ext uri="{BB962C8B-B14F-4D97-AF65-F5344CB8AC3E}">
        <p14:creationId xmlns:p14="http://schemas.microsoft.com/office/powerpoint/2010/main" val="4154697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ank You Hand Lettering Design in Sweet Chocolate Theme. Thank You  Calligraphy Stock Vector - Illustration of give, word: 223469938">
            <a:extLst>
              <a:ext uri="{FF2B5EF4-FFF2-40B4-BE49-F238E27FC236}">
                <a16:creationId xmlns:a16="http://schemas.microsoft.com/office/drawing/2014/main" id="{3A695429-6B7F-B61E-D41C-939D3910A7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49" y="399901"/>
            <a:ext cx="11248104" cy="60188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2">
            <a:extLst>
              <a:ext uri="{FF2B5EF4-FFF2-40B4-BE49-F238E27FC236}">
                <a16:creationId xmlns:a16="http://schemas.microsoft.com/office/drawing/2014/main" id="{4B34ACFC-262A-37D1-E080-836462EB2D9E}"/>
              </a:ext>
            </a:extLst>
          </p:cNvPr>
          <p:cNvSpPr/>
          <p:nvPr/>
        </p:nvSpPr>
        <p:spPr>
          <a:xfrm>
            <a:off x="245806" y="235974"/>
            <a:ext cx="11710220" cy="6410632"/>
          </a:xfrm>
          <a:prstGeom prst="rect">
            <a:avLst/>
          </a:prstGeom>
          <a:noFill/>
          <a:ln>
            <a:solidFill>
              <a:schemeClr val="tx1">
                <a:lumMod val="95000"/>
                <a:lumOff val="5000"/>
              </a:schemeClr>
            </a:solidFill>
          </a:ln>
          <a:effectLst>
            <a:glow rad="101600">
              <a:schemeClr val="bg2">
                <a:lumMod val="10000"/>
                <a:alpha val="6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1577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B578D018-07E2-2258-AACC-45053935633F}"/>
              </a:ext>
            </a:extLst>
          </p:cNvPr>
          <p:cNvCxnSpPr>
            <a:cxnSpLocks/>
          </p:cNvCxnSpPr>
          <p:nvPr/>
        </p:nvCxnSpPr>
        <p:spPr>
          <a:xfrm>
            <a:off x="644017" y="1347221"/>
            <a:ext cx="10903966" cy="0"/>
          </a:xfrm>
          <a:prstGeom prst="line">
            <a:avLst/>
          </a:prstGeom>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F29B12BA-BAB4-366E-FED0-C93100FDFB3A}"/>
              </a:ext>
            </a:extLst>
          </p:cNvPr>
          <p:cNvSpPr txBox="1"/>
          <p:nvPr/>
        </p:nvSpPr>
        <p:spPr>
          <a:xfrm>
            <a:off x="757091" y="1580337"/>
            <a:ext cx="10432019" cy="4523857"/>
          </a:xfrm>
          <a:prstGeom prst="rect">
            <a:avLst/>
          </a:prstGeom>
          <a:noFill/>
        </p:spPr>
        <p:txBody>
          <a:bodyPr wrap="square" rtlCol="0" anchor="ctr">
            <a:spAutoFit/>
          </a:bodyPr>
          <a:lstStyle/>
          <a:p>
            <a:pPr marL="342900" indent="-342900" algn="l">
              <a:buFont typeface="Wingdings" panose="05000000000000000000" pitchFamily="2" charset="2"/>
              <a:buChar char="Ø"/>
            </a:pPr>
            <a:r>
              <a:rPr lang="en-US" sz="2000" b="1" i="0" dirty="0">
                <a:solidFill>
                  <a:srgbClr val="374151"/>
                </a:solidFill>
                <a:effectLst/>
                <a:latin typeface="Söhne"/>
              </a:rPr>
              <a:t>CNNs are non-linear interconnected neurons inspired by the human visual system that have demonstrated great potential in various computer vision applications, including image segmentation and object detection.</a:t>
            </a:r>
          </a:p>
          <a:p>
            <a:pPr marL="342900" indent="-342900" algn="l">
              <a:buFont typeface="Wingdings" panose="05000000000000000000" pitchFamily="2" charset="2"/>
              <a:buChar char="Ø"/>
            </a:pPr>
            <a:endParaRPr lang="en-US" sz="2000" b="1" i="0" dirty="0">
              <a:solidFill>
                <a:srgbClr val="374151"/>
              </a:solidFill>
              <a:effectLst/>
              <a:latin typeface="Söhne"/>
            </a:endParaRPr>
          </a:p>
          <a:p>
            <a:pPr marL="342900" indent="-342900" algn="l">
              <a:buFont typeface="Wingdings" panose="05000000000000000000" pitchFamily="2" charset="2"/>
              <a:buChar char="Ø"/>
            </a:pPr>
            <a:r>
              <a:rPr lang="en-US" sz="2000" b="1" i="0" dirty="0">
                <a:solidFill>
                  <a:srgbClr val="374151"/>
                </a:solidFill>
                <a:effectLst/>
                <a:latin typeface="Söhne"/>
              </a:rPr>
              <a:t>Image forgery is a serious problem, and detecting it is crucial since it is easily done using various tools available today.</a:t>
            </a:r>
          </a:p>
          <a:p>
            <a:pPr marL="342900" indent="-342900" algn="l">
              <a:buFont typeface="Wingdings" panose="05000000000000000000" pitchFamily="2" charset="2"/>
              <a:buChar char="Ø"/>
            </a:pPr>
            <a:endParaRPr lang="en-US" sz="2000" b="1" i="0" dirty="0">
              <a:solidFill>
                <a:srgbClr val="374151"/>
              </a:solidFill>
              <a:effectLst/>
              <a:latin typeface="Söhne"/>
            </a:endParaRPr>
          </a:p>
          <a:p>
            <a:pPr marL="342900" indent="-342900" algn="l">
              <a:buFont typeface="Wingdings" panose="05000000000000000000" pitchFamily="2" charset="2"/>
              <a:buChar char="Ø"/>
            </a:pPr>
            <a:r>
              <a:rPr lang="en-US" sz="2000" b="1" i="0" dirty="0">
                <a:solidFill>
                  <a:srgbClr val="374151"/>
                </a:solidFill>
                <a:effectLst/>
                <a:latin typeface="Söhne"/>
              </a:rPr>
              <a:t>When a portion of an image is moved from one to another, artifacts occur due to the differences in the images' origins, and CNNs can detect these artifacts.</a:t>
            </a:r>
          </a:p>
          <a:p>
            <a:pPr marL="342900" indent="-342900" algn="l">
              <a:buFont typeface="Wingdings" panose="05000000000000000000" pitchFamily="2" charset="2"/>
              <a:buChar char="Ø"/>
            </a:pPr>
            <a:endParaRPr lang="en-US" sz="2000" b="1" i="0" dirty="0">
              <a:solidFill>
                <a:srgbClr val="374151"/>
              </a:solidFill>
              <a:effectLst/>
              <a:latin typeface="Söhne"/>
            </a:endParaRPr>
          </a:p>
          <a:p>
            <a:pPr marL="342900" indent="-342900" algn="l">
              <a:buFont typeface="Wingdings" panose="05000000000000000000" pitchFamily="2" charset="2"/>
              <a:buChar char="Ø"/>
            </a:pPr>
            <a:r>
              <a:rPr lang="en-US" sz="2000" b="1" i="0" dirty="0">
                <a:solidFill>
                  <a:srgbClr val="374151"/>
                </a:solidFill>
                <a:effectLst/>
                <a:latin typeface="Söhne"/>
              </a:rPr>
              <a:t>The proposed approach involves training a CNN-based model to distinguish between genuine and fake images by utilizing the concept of how recompression affects forged regions differently due to the compression difference.</a:t>
            </a:r>
          </a:p>
          <a:p>
            <a:endParaRPr lang="en-IN" sz="2400" b="1" dirty="0"/>
          </a:p>
        </p:txBody>
      </p:sp>
      <p:sp>
        <p:nvSpPr>
          <p:cNvPr id="55" name="TextBox 54">
            <a:extLst>
              <a:ext uri="{FF2B5EF4-FFF2-40B4-BE49-F238E27FC236}">
                <a16:creationId xmlns:a16="http://schemas.microsoft.com/office/drawing/2014/main" id="{32404919-D86C-2C4E-AD9B-2B6A4EDA0D82}"/>
              </a:ext>
            </a:extLst>
          </p:cNvPr>
          <p:cNvSpPr txBox="1"/>
          <p:nvPr/>
        </p:nvSpPr>
        <p:spPr>
          <a:xfrm>
            <a:off x="9920395" y="3657600"/>
            <a:ext cx="658342" cy="369332"/>
          </a:xfrm>
          <a:prstGeom prst="rect">
            <a:avLst/>
          </a:prstGeom>
          <a:noFill/>
        </p:spPr>
        <p:txBody>
          <a:bodyPr wrap="square" rtlCol="0">
            <a:spAutoFit/>
          </a:bodyPr>
          <a:lstStyle/>
          <a:p>
            <a:r>
              <a:rPr lang="en-IN" dirty="0"/>
              <a:t> </a:t>
            </a:r>
          </a:p>
        </p:txBody>
      </p:sp>
      <p:cxnSp>
        <p:nvCxnSpPr>
          <p:cNvPr id="60" name="Straight Connector 59">
            <a:extLst>
              <a:ext uri="{FF2B5EF4-FFF2-40B4-BE49-F238E27FC236}">
                <a16:creationId xmlns:a16="http://schemas.microsoft.com/office/drawing/2014/main" id="{2DDC2F78-EB3F-2CB8-0DAB-CF74E5DE3E67}"/>
              </a:ext>
            </a:extLst>
          </p:cNvPr>
          <p:cNvCxnSpPr>
            <a:cxnSpLocks/>
          </p:cNvCxnSpPr>
          <p:nvPr/>
        </p:nvCxnSpPr>
        <p:spPr>
          <a:xfrm>
            <a:off x="8455106" y="304489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2BB73BD2-FA93-1648-A45C-5677CE603F6E}"/>
              </a:ext>
            </a:extLst>
          </p:cNvPr>
          <p:cNvSpPr/>
          <p:nvPr/>
        </p:nvSpPr>
        <p:spPr>
          <a:xfrm>
            <a:off x="3952568" y="698090"/>
            <a:ext cx="4650658" cy="590137"/>
          </a:xfrm>
          <a:custGeom>
            <a:avLst/>
            <a:gdLst>
              <a:gd name="connsiteX0" fmla="*/ 0 w 4650658"/>
              <a:gd name="connsiteY0" fmla="*/ 0 h 590137"/>
              <a:gd name="connsiteX1" fmla="*/ 4650658 w 4650658"/>
              <a:gd name="connsiteY1" fmla="*/ 0 h 590137"/>
              <a:gd name="connsiteX2" fmla="*/ 4650658 w 4650658"/>
              <a:gd name="connsiteY2" fmla="*/ 590137 h 590137"/>
              <a:gd name="connsiteX3" fmla="*/ 0 w 4650658"/>
              <a:gd name="connsiteY3" fmla="*/ 590137 h 590137"/>
              <a:gd name="connsiteX4" fmla="*/ 0 w 4650658"/>
              <a:gd name="connsiteY4" fmla="*/ 0 h 59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658" h="590137" fill="none" extrusionOk="0">
                <a:moveTo>
                  <a:pt x="0" y="0"/>
                </a:moveTo>
                <a:cubicBezTo>
                  <a:pt x="730262" y="-35877"/>
                  <a:pt x="3713445" y="165136"/>
                  <a:pt x="4650658" y="0"/>
                </a:cubicBezTo>
                <a:cubicBezTo>
                  <a:pt x="4691984" y="276825"/>
                  <a:pt x="4702269" y="352914"/>
                  <a:pt x="4650658" y="590137"/>
                </a:cubicBezTo>
                <a:cubicBezTo>
                  <a:pt x="3340310" y="508734"/>
                  <a:pt x="2255447" y="688951"/>
                  <a:pt x="0" y="590137"/>
                </a:cubicBezTo>
                <a:cubicBezTo>
                  <a:pt x="-7069" y="509481"/>
                  <a:pt x="38510" y="120871"/>
                  <a:pt x="0" y="0"/>
                </a:cubicBezTo>
                <a:close/>
              </a:path>
              <a:path w="4650658" h="590137" stroke="0" extrusionOk="0">
                <a:moveTo>
                  <a:pt x="0" y="0"/>
                </a:moveTo>
                <a:cubicBezTo>
                  <a:pt x="707791" y="104684"/>
                  <a:pt x="3230411" y="-122782"/>
                  <a:pt x="4650658" y="0"/>
                </a:cubicBezTo>
                <a:cubicBezTo>
                  <a:pt x="4613503" y="60444"/>
                  <a:pt x="4613165" y="479629"/>
                  <a:pt x="4650658" y="590137"/>
                </a:cubicBezTo>
                <a:cubicBezTo>
                  <a:pt x="3232333" y="453230"/>
                  <a:pt x="1177997" y="559520"/>
                  <a:pt x="0" y="590137"/>
                </a:cubicBezTo>
                <a:cubicBezTo>
                  <a:pt x="-17874" y="483332"/>
                  <a:pt x="45868" y="83449"/>
                  <a:pt x="0" y="0"/>
                </a:cubicBezTo>
                <a:close/>
              </a:path>
            </a:pathLst>
          </a:custGeom>
          <a:blipFill>
            <a:blip r:embed="rId2"/>
            <a:tile tx="0" ty="0" sx="100000" sy="100000" flip="none" algn="tl"/>
          </a:blipFill>
          <a:ln>
            <a:extLst>
              <a:ext uri="{C807C97D-BFC1-408E-A445-0C87EB9F89A2}">
                <ask:lineSketchStyleProps xmlns:ask="http://schemas.microsoft.com/office/drawing/2018/sketchyshapes" sd="2426709322">
                  <a:prstGeom prst="rect">
                    <a:avLst/>
                  </a:prstGeom>
                  <ask:type>
                    <ask:lineSketchCurved/>
                  </ask:type>
                </ask:lineSketchStyleProps>
              </a:ext>
            </a:extLst>
          </a:ln>
          <a:effectLst>
            <a:glow rad="228600">
              <a:schemeClr val="accent4">
                <a:satMod val="175000"/>
                <a:alpha val="40000"/>
              </a:schemeClr>
            </a:glow>
            <a:outerShdw blurRad="38100" dist="25400" dir="5400000" rotWithShape="0">
              <a:srgbClr val="000000">
                <a:alpha val="60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EXISTING SYSTEM</a:t>
            </a:r>
          </a:p>
        </p:txBody>
      </p:sp>
    </p:spTree>
    <p:extLst>
      <p:ext uri="{BB962C8B-B14F-4D97-AF65-F5344CB8AC3E}">
        <p14:creationId xmlns:p14="http://schemas.microsoft.com/office/powerpoint/2010/main" val="207324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1250"/>
                                        <p:tgtEl>
                                          <p:spTgt spid="55"/>
                                        </p:tgtEl>
                                      </p:cBhvr>
                                    </p:animEffect>
                                  </p:childTnLst>
                                </p:cTn>
                              </p:par>
                              <p:par>
                                <p:cTn id="8" presetID="22" presetClass="entr" presetSubtype="4"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1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601CAF3-6BC8-D1E0-AB69-591C3D65A8E2}"/>
              </a:ext>
            </a:extLst>
          </p:cNvPr>
          <p:cNvCxnSpPr/>
          <p:nvPr/>
        </p:nvCxnSpPr>
        <p:spPr>
          <a:xfrm>
            <a:off x="5073445" y="3539613"/>
            <a:ext cx="0" cy="209427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4A6C1299-768D-2DC1-59BC-F554FB6CC92C}"/>
              </a:ext>
            </a:extLst>
          </p:cNvPr>
          <p:cNvCxnSpPr/>
          <p:nvPr/>
        </p:nvCxnSpPr>
        <p:spPr>
          <a:xfrm>
            <a:off x="5171768" y="4336181"/>
            <a:ext cx="92423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EA666351-F99D-44D5-CED0-A263840DCF20}"/>
              </a:ext>
            </a:extLst>
          </p:cNvPr>
          <p:cNvCxnSpPr>
            <a:cxnSpLocks/>
          </p:cNvCxnSpPr>
          <p:nvPr/>
        </p:nvCxnSpPr>
        <p:spPr>
          <a:xfrm>
            <a:off x="5171768" y="5280695"/>
            <a:ext cx="924232"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angle: Rounded Corners 20">
            <a:extLst>
              <a:ext uri="{FF2B5EF4-FFF2-40B4-BE49-F238E27FC236}">
                <a16:creationId xmlns:a16="http://schemas.microsoft.com/office/drawing/2014/main" id="{3466AEAB-5963-6D12-1D8A-BE848E84E3F4}"/>
              </a:ext>
            </a:extLst>
          </p:cNvPr>
          <p:cNvSpPr/>
          <p:nvPr/>
        </p:nvSpPr>
        <p:spPr>
          <a:xfrm>
            <a:off x="3401961" y="776748"/>
            <a:ext cx="6076336" cy="589936"/>
          </a:xfrm>
          <a:prstGeom prst="roundRect">
            <a:avLst/>
          </a:prstGeom>
          <a:solidFill>
            <a:schemeClr val="bg1">
              <a:lumMod val="95000"/>
            </a:schemeClr>
          </a:solidFill>
          <a:ln w="12700">
            <a:solidFill>
              <a:srgbClr val="7030A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Cooper Black" panose="0208090404030B020404" pitchFamily="18" charset="0"/>
              </a:rPr>
              <a:t>DISADVANTAGES OF EXISTING SYSTEM</a:t>
            </a:r>
          </a:p>
        </p:txBody>
      </p:sp>
      <p:sp>
        <p:nvSpPr>
          <p:cNvPr id="2" name="Oval 1">
            <a:extLst>
              <a:ext uri="{FF2B5EF4-FFF2-40B4-BE49-F238E27FC236}">
                <a16:creationId xmlns:a16="http://schemas.microsoft.com/office/drawing/2014/main" id="{08404BB1-F6F3-E6BD-722C-259E477E455E}"/>
              </a:ext>
            </a:extLst>
          </p:cNvPr>
          <p:cNvSpPr/>
          <p:nvPr/>
        </p:nvSpPr>
        <p:spPr>
          <a:xfrm>
            <a:off x="3056939" y="2130140"/>
            <a:ext cx="5153889" cy="122881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100000" b="100000"/>
            </a:path>
            <a:tileRect t="-100000" r="-100000"/>
          </a:gradFill>
          <a:effectLst>
            <a:outerShdw blurRad="76200" dir="13500000" sy="23000" kx="12000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DISADVANTAGES</a:t>
            </a:r>
          </a:p>
        </p:txBody>
      </p:sp>
      <p:sp>
        <p:nvSpPr>
          <p:cNvPr id="5" name="Arrow: Right 4">
            <a:extLst>
              <a:ext uri="{FF2B5EF4-FFF2-40B4-BE49-F238E27FC236}">
                <a16:creationId xmlns:a16="http://schemas.microsoft.com/office/drawing/2014/main" id="{573FB9B8-BF04-BD8F-BF5B-C5975ADDD32D}"/>
              </a:ext>
            </a:extLst>
          </p:cNvPr>
          <p:cNvSpPr/>
          <p:nvPr/>
        </p:nvSpPr>
        <p:spPr>
          <a:xfrm>
            <a:off x="6096000" y="3930017"/>
            <a:ext cx="1808012" cy="779618"/>
          </a:xfrm>
          <a:prstGeom prst="rightArrow">
            <a:avLst/>
          </a:prstGeom>
          <a:solidFill>
            <a:srgbClr val="7030A0"/>
          </a:solid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Less Accuracy</a:t>
            </a:r>
          </a:p>
        </p:txBody>
      </p:sp>
      <p:sp>
        <p:nvSpPr>
          <p:cNvPr id="7" name="Arrow: Right 6">
            <a:extLst>
              <a:ext uri="{FF2B5EF4-FFF2-40B4-BE49-F238E27FC236}">
                <a16:creationId xmlns:a16="http://schemas.microsoft.com/office/drawing/2014/main" id="{3C456EE0-7E2A-AA00-1876-990A16E0D152}"/>
              </a:ext>
            </a:extLst>
          </p:cNvPr>
          <p:cNvSpPr/>
          <p:nvPr/>
        </p:nvSpPr>
        <p:spPr>
          <a:xfrm>
            <a:off x="6096000" y="4851474"/>
            <a:ext cx="1808012" cy="779618"/>
          </a:xfrm>
          <a:prstGeom prst="rightArrow">
            <a:avLst/>
          </a:prstGeom>
          <a:solidFill>
            <a:srgbClr val="7030A0"/>
          </a:solid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Low Efficiency</a:t>
            </a:r>
          </a:p>
        </p:txBody>
      </p:sp>
    </p:spTree>
    <p:extLst>
      <p:ext uri="{BB962C8B-B14F-4D97-AF65-F5344CB8AC3E}">
        <p14:creationId xmlns:p14="http://schemas.microsoft.com/office/powerpoint/2010/main" val="1538869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A79287F-F1F0-1E77-E360-39852D749C34}"/>
              </a:ext>
            </a:extLst>
          </p:cNvPr>
          <p:cNvSpPr txBox="1">
            <a:spLocks/>
          </p:cNvSpPr>
          <p:nvPr/>
        </p:nvSpPr>
        <p:spPr>
          <a:xfrm>
            <a:off x="3532909" y="550718"/>
            <a:ext cx="5174673" cy="633846"/>
          </a:xfrm>
          <a:prstGeom prst="rect">
            <a:avLst/>
          </a:prstGeom>
          <a:solidFill>
            <a:schemeClr val="bg1">
              <a:lumMod val="85000"/>
            </a:schemeClr>
          </a:solidFill>
          <a:ln w="9525">
            <a:solidFill>
              <a:schemeClr val="tx1"/>
            </a:solidFill>
          </a:ln>
          <a:effectLst>
            <a:outerShdw blurRad="76200" dir="13500000" sy="23000" kx="1200000" algn="br" rotWithShape="0">
              <a:prstClr val="black">
                <a:alpha val="20000"/>
              </a:prstClr>
            </a:outerShdw>
          </a:effectLst>
          <a:scene3d>
            <a:camera prst="orthographicFront"/>
            <a:lightRig rig="threePt" dir="t"/>
          </a:scene3d>
          <a:sp3d>
            <a:bevelT/>
          </a:sp3d>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latin typeface="Cooper Black" panose="0208090404030B020404" pitchFamily="18" charset="0"/>
              </a:rPr>
              <a:t>PROPOSED SYSTEM</a:t>
            </a:r>
          </a:p>
        </p:txBody>
      </p:sp>
      <p:sp>
        <p:nvSpPr>
          <p:cNvPr id="8" name="Text Placeholder 5">
            <a:extLst>
              <a:ext uri="{FF2B5EF4-FFF2-40B4-BE49-F238E27FC236}">
                <a16:creationId xmlns:a16="http://schemas.microsoft.com/office/drawing/2014/main" id="{ED2B750F-80BB-4AB2-D3E5-257BEAA4C8B4}"/>
              </a:ext>
            </a:extLst>
          </p:cNvPr>
          <p:cNvSpPr txBox="1">
            <a:spLocks/>
          </p:cNvSpPr>
          <p:nvPr/>
        </p:nvSpPr>
        <p:spPr>
          <a:xfrm>
            <a:off x="945572" y="1423555"/>
            <a:ext cx="10479511" cy="46117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chemeClr val="tx1"/>
              </a:buClr>
              <a:buFont typeface="Wingdings" panose="05000000000000000000" pitchFamily="2" charset="2"/>
              <a:buChar char="Ø"/>
            </a:pPr>
            <a:r>
              <a:rPr lang="en-US" sz="2000" b="1" dirty="0">
                <a:solidFill>
                  <a:schemeClr val="tx1">
                    <a:lumMod val="65000"/>
                    <a:lumOff val="35000"/>
                  </a:schemeClr>
                </a:solidFill>
                <a:latin typeface="Söhne"/>
              </a:rPr>
              <a:t>The architecture of the proposed decision fusion is based on the lightweight deep learning models. </a:t>
            </a:r>
          </a:p>
          <a:p>
            <a:pPr marL="285750" indent="-285750">
              <a:buClr>
                <a:schemeClr val="tx1"/>
              </a:buClr>
              <a:buFont typeface="Wingdings" panose="05000000000000000000" pitchFamily="2" charset="2"/>
              <a:buChar char="Ø"/>
            </a:pPr>
            <a:r>
              <a:rPr lang="en-US" sz="2000" b="1" dirty="0">
                <a:solidFill>
                  <a:schemeClr val="tx1">
                    <a:lumMod val="65000"/>
                    <a:lumOff val="35000"/>
                  </a:schemeClr>
                </a:solidFill>
                <a:latin typeface="Söhne"/>
              </a:rPr>
              <a:t>The lightweight deep learning models chosen are </a:t>
            </a:r>
            <a:r>
              <a:rPr lang="en-US" sz="2000" b="1" dirty="0" err="1">
                <a:solidFill>
                  <a:schemeClr val="tx1">
                    <a:lumMod val="65000"/>
                    <a:lumOff val="35000"/>
                  </a:schemeClr>
                </a:solidFill>
                <a:latin typeface="Söhne"/>
              </a:rPr>
              <a:t>SqueezeNet</a:t>
            </a:r>
            <a:r>
              <a:rPr lang="en-US" sz="2000" b="1" dirty="0">
                <a:solidFill>
                  <a:schemeClr val="tx1">
                    <a:lumMod val="65000"/>
                    <a:lumOff val="35000"/>
                  </a:schemeClr>
                </a:solidFill>
                <a:latin typeface="Söhne"/>
              </a:rPr>
              <a:t> [25], MobileNetV2 [22], and </a:t>
            </a:r>
            <a:r>
              <a:rPr lang="en-US" sz="2000" b="1" dirty="0" err="1">
                <a:solidFill>
                  <a:schemeClr val="tx1">
                    <a:lumMod val="65000"/>
                    <a:lumOff val="35000"/>
                  </a:schemeClr>
                </a:solidFill>
                <a:latin typeface="Söhne"/>
              </a:rPr>
              <a:t>ShuffleNet</a:t>
            </a:r>
            <a:r>
              <a:rPr lang="en-US" sz="2000" b="1" dirty="0">
                <a:solidFill>
                  <a:schemeClr val="tx1">
                    <a:lumMod val="65000"/>
                    <a:lumOff val="35000"/>
                  </a:schemeClr>
                </a:solidFill>
                <a:latin typeface="Söhne"/>
              </a:rPr>
              <a:t> [24]. The proposed system is implemented in two phases i.e. with pre-trained and fine-tuned deep learning models. </a:t>
            </a:r>
          </a:p>
          <a:p>
            <a:pPr marL="285750" indent="-285750">
              <a:buClr>
                <a:schemeClr val="tx1"/>
              </a:buClr>
              <a:buFont typeface="Wingdings" panose="05000000000000000000" pitchFamily="2" charset="2"/>
              <a:buChar char="Ø"/>
            </a:pPr>
            <a:r>
              <a:rPr lang="en-US" sz="2000" b="1" dirty="0">
                <a:solidFill>
                  <a:schemeClr val="tx1">
                    <a:lumMod val="65000"/>
                    <a:lumOff val="35000"/>
                  </a:schemeClr>
                </a:solidFill>
                <a:latin typeface="Söhne"/>
              </a:rPr>
              <a:t>In the pre-trained models implementation, regularization is not applied and the pre-trained weights are used and for the fine-tuned implementation, regularization is applied to detect image forgery.</a:t>
            </a:r>
          </a:p>
          <a:p>
            <a:pPr marL="285750" indent="-285750">
              <a:buClr>
                <a:schemeClr val="tx1"/>
              </a:buClr>
              <a:buFont typeface="Wingdings" panose="05000000000000000000" pitchFamily="2" charset="2"/>
              <a:buChar char="Ø"/>
            </a:pPr>
            <a:r>
              <a:rPr lang="en-US" sz="2000" b="1" dirty="0">
                <a:solidFill>
                  <a:schemeClr val="tx1">
                    <a:lumMod val="65000"/>
                    <a:lumOff val="35000"/>
                  </a:schemeClr>
                </a:solidFill>
                <a:latin typeface="Söhne"/>
              </a:rPr>
              <a:t>Each phase consists of three stages namely, data pre-processing, classification and fusion</a:t>
            </a:r>
          </a:p>
          <a:p>
            <a:pPr marL="285750" indent="-285750">
              <a:buClr>
                <a:schemeClr val="tx1"/>
              </a:buClr>
              <a:buFont typeface="Wingdings" panose="05000000000000000000" pitchFamily="2" charset="2"/>
              <a:buChar char="Ø"/>
            </a:pPr>
            <a:r>
              <a:rPr lang="en-US" sz="2000" b="1" dirty="0">
                <a:solidFill>
                  <a:schemeClr val="tx1">
                    <a:lumMod val="65000"/>
                    <a:lumOff val="35000"/>
                  </a:schemeClr>
                </a:solidFill>
                <a:latin typeface="Söhne"/>
              </a:rPr>
              <a:t>In the data pre-processing stage, the image in the query is pre-processed based on the dimensions required by the deep learning models. </a:t>
            </a:r>
          </a:p>
          <a:p>
            <a:pPr marL="285750" indent="-285750">
              <a:buClr>
                <a:schemeClr val="tx1"/>
              </a:buClr>
              <a:buFont typeface="Wingdings" panose="05000000000000000000" pitchFamily="2" charset="2"/>
              <a:buChar char="Ø"/>
            </a:pPr>
            <a:r>
              <a:rPr lang="en-US" sz="2000" b="1" dirty="0">
                <a:solidFill>
                  <a:schemeClr val="tx1">
                    <a:lumMod val="65000"/>
                    <a:lumOff val="35000"/>
                  </a:schemeClr>
                </a:solidFill>
                <a:latin typeface="Söhne"/>
              </a:rPr>
              <a:t>SVM is used for the classification of the image as forged or non-forged..</a:t>
            </a:r>
            <a:endParaRPr lang="en-IN" sz="2000" b="1" dirty="0">
              <a:solidFill>
                <a:schemeClr val="tx1">
                  <a:lumMod val="65000"/>
                  <a:lumOff val="35000"/>
                </a:schemeClr>
              </a:solidFill>
              <a:latin typeface="Söhne"/>
            </a:endParaRPr>
          </a:p>
        </p:txBody>
      </p:sp>
    </p:spTree>
    <p:extLst>
      <p:ext uri="{BB962C8B-B14F-4D97-AF65-F5344CB8AC3E}">
        <p14:creationId xmlns:p14="http://schemas.microsoft.com/office/powerpoint/2010/main" val="1411737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AA775AE-4E0B-2194-8C48-CB92F1A078C2}"/>
              </a:ext>
            </a:extLst>
          </p:cNvPr>
          <p:cNvCxnSpPr>
            <a:cxnSpLocks/>
          </p:cNvCxnSpPr>
          <p:nvPr/>
        </p:nvCxnSpPr>
        <p:spPr>
          <a:xfrm>
            <a:off x="587828" y="2500789"/>
            <a:ext cx="10984741" cy="0"/>
          </a:xfrm>
          <a:prstGeom prst="line">
            <a:avLst/>
          </a:prstGeom>
          <a:ln>
            <a:solidFill>
              <a:schemeClr val="tx1">
                <a:lumMod val="95000"/>
              </a:schemeClr>
            </a:solidFill>
          </a:ln>
        </p:spPr>
        <p:style>
          <a:lnRef idx="3">
            <a:schemeClr val="dk1"/>
          </a:lnRef>
          <a:fillRef idx="0">
            <a:schemeClr val="dk1"/>
          </a:fillRef>
          <a:effectRef idx="2">
            <a:schemeClr val="dk1"/>
          </a:effectRef>
          <a:fontRef idx="minor">
            <a:schemeClr val="tx1"/>
          </a:fontRef>
        </p:style>
      </p:cxnSp>
      <p:graphicFrame>
        <p:nvGraphicFramePr>
          <p:cNvPr id="3" name="Content Placeholder 12">
            <a:extLst>
              <a:ext uri="{FF2B5EF4-FFF2-40B4-BE49-F238E27FC236}">
                <a16:creationId xmlns:a16="http://schemas.microsoft.com/office/drawing/2014/main" id="{FD3786C7-DD53-88C8-0FA0-61B129DE5B4E}"/>
              </a:ext>
            </a:extLst>
          </p:cNvPr>
          <p:cNvGraphicFramePr>
            <a:graphicFrameLocks/>
          </p:cNvGraphicFramePr>
          <p:nvPr>
            <p:extLst>
              <p:ext uri="{D42A27DB-BD31-4B8C-83A1-F6EECF244321}">
                <p14:modId xmlns:p14="http://schemas.microsoft.com/office/powerpoint/2010/main" val="421250071"/>
              </p:ext>
            </p:extLst>
          </p:nvPr>
        </p:nvGraphicFramePr>
        <p:xfrm>
          <a:off x="491613" y="2341195"/>
          <a:ext cx="11080956" cy="43641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E8D1D530-F750-B2D8-2626-AD8444B47B79}"/>
              </a:ext>
            </a:extLst>
          </p:cNvPr>
          <p:cNvGraphicFramePr/>
          <p:nvPr>
            <p:extLst>
              <p:ext uri="{D42A27DB-BD31-4B8C-83A1-F6EECF244321}">
                <p14:modId xmlns:p14="http://schemas.microsoft.com/office/powerpoint/2010/main" val="4195490665"/>
              </p:ext>
            </p:extLst>
          </p:nvPr>
        </p:nvGraphicFramePr>
        <p:xfrm>
          <a:off x="3165987" y="855405"/>
          <a:ext cx="6587614" cy="14650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52793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8071D3-6BDE-D3AC-94D7-75EC8EAC2E31}"/>
              </a:ext>
            </a:extLst>
          </p:cNvPr>
          <p:cNvSpPr/>
          <p:nvPr/>
        </p:nvSpPr>
        <p:spPr>
          <a:xfrm>
            <a:off x="378371" y="273269"/>
            <a:ext cx="11487807" cy="6316717"/>
          </a:xfrm>
          <a:prstGeom prst="rect">
            <a:avLst/>
          </a:prstGeom>
          <a:noFill/>
          <a:ln>
            <a:solidFill>
              <a:srgbClr val="B311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7" name="Diagram 6">
            <a:extLst>
              <a:ext uri="{FF2B5EF4-FFF2-40B4-BE49-F238E27FC236}">
                <a16:creationId xmlns:a16="http://schemas.microsoft.com/office/drawing/2014/main" id="{BE914DDF-1872-0AF3-3B49-D56F88B9FDD0}"/>
              </a:ext>
            </a:extLst>
          </p:cNvPr>
          <p:cNvGraphicFramePr/>
          <p:nvPr>
            <p:extLst>
              <p:ext uri="{D42A27DB-BD31-4B8C-83A1-F6EECF244321}">
                <p14:modId xmlns:p14="http://schemas.microsoft.com/office/powerpoint/2010/main" val="2331061609"/>
              </p:ext>
            </p:extLst>
          </p:nvPr>
        </p:nvGraphicFramePr>
        <p:xfrm>
          <a:off x="6968930" y="2605548"/>
          <a:ext cx="3191070" cy="3532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E8EE0BD-E725-8D53-5D78-6E0D221A3AE3}"/>
              </a:ext>
            </a:extLst>
          </p:cNvPr>
          <p:cNvSpPr>
            <a:spLocks noGrp="1"/>
          </p:cNvSpPr>
          <p:nvPr>
            <p:ph type="title"/>
          </p:nvPr>
        </p:nvSpPr>
        <p:spPr>
          <a:xfrm>
            <a:off x="2680983" y="914399"/>
            <a:ext cx="6882582" cy="1265649"/>
          </a:xfrm>
          <a:custGeom>
            <a:avLst/>
            <a:gdLst>
              <a:gd name="connsiteX0" fmla="*/ 0 w 6882582"/>
              <a:gd name="connsiteY0" fmla="*/ 0 h 1265649"/>
              <a:gd name="connsiteX1" fmla="*/ 435897 w 6882582"/>
              <a:gd name="connsiteY1" fmla="*/ 0 h 1265649"/>
              <a:gd name="connsiteX2" fmla="*/ 802968 w 6882582"/>
              <a:gd name="connsiteY2" fmla="*/ 0 h 1265649"/>
              <a:gd name="connsiteX3" fmla="*/ 1376516 w 6882582"/>
              <a:gd name="connsiteY3" fmla="*/ 0 h 1265649"/>
              <a:gd name="connsiteX4" fmla="*/ 1950065 w 6882582"/>
              <a:gd name="connsiteY4" fmla="*/ 0 h 1265649"/>
              <a:gd name="connsiteX5" fmla="*/ 2385962 w 6882582"/>
              <a:gd name="connsiteY5" fmla="*/ 0 h 1265649"/>
              <a:gd name="connsiteX6" fmla="*/ 2821859 w 6882582"/>
              <a:gd name="connsiteY6" fmla="*/ 0 h 1265649"/>
              <a:gd name="connsiteX7" fmla="*/ 3533059 w 6882582"/>
              <a:gd name="connsiteY7" fmla="*/ 0 h 1265649"/>
              <a:gd name="connsiteX8" fmla="*/ 4037781 w 6882582"/>
              <a:gd name="connsiteY8" fmla="*/ 0 h 1265649"/>
              <a:gd name="connsiteX9" fmla="*/ 4611330 w 6882582"/>
              <a:gd name="connsiteY9" fmla="*/ 0 h 1265649"/>
              <a:gd name="connsiteX10" fmla="*/ 5184878 w 6882582"/>
              <a:gd name="connsiteY10" fmla="*/ 0 h 1265649"/>
              <a:gd name="connsiteX11" fmla="*/ 5758427 w 6882582"/>
              <a:gd name="connsiteY11" fmla="*/ 0 h 1265649"/>
              <a:gd name="connsiteX12" fmla="*/ 6194324 w 6882582"/>
              <a:gd name="connsiteY12" fmla="*/ 0 h 1265649"/>
              <a:gd name="connsiteX13" fmla="*/ 6882582 w 6882582"/>
              <a:gd name="connsiteY13" fmla="*/ 0 h 1265649"/>
              <a:gd name="connsiteX14" fmla="*/ 6882582 w 6882582"/>
              <a:gd name="connsiteY14" fmla="*/ 396570 h 1265649"/>
              <a:gd name="connsiteX15" fmla="*/ 6882582 w 6882582"/>
              <a:gd name="connsiteY15" fmla="*/ 831110 h 1265649"/>
              <a:gd name="connsiteX16" fmla="*/ 6882582 w 6882582"/>
              <a:gd name="connsiteY16" fmla="*/ 1265649 h 1265649"/>
              <a:gd name="connsiteX17" fmla="*/ 6377859 w 6882582"/>
              <a:gd name="connsiteY17" fmla="*/ 1265649 h 1265649"/>
              <a:gd name="connsiteX18" fmla="*/ 5804311 w 6882582"/>
              <a:gd name="connsiteY18" fmla="*/ 1265649 h 1265649"/>
              <a:gd name="connsiteX19" fmla="*/ 5093111 w 6882582"/>
              <a:gd name="connsiteY19" fmla="*/ 1265649 h 1265649"/>
              <a:gd name="connsiteX20" fmla="*/ 4588388 w 6882582"/>
              <a:gd name="connsiteY20" fmla="*/ 1265649 h 1265649"/>
              <a:gd name="connsiteX21" fmla="*/ 4221317 w 6882582"/>
              <a:gd name="connsiteY21" fmla="*/ 1265649 h 1265649"/>
              <a:gd name="connsiteX22" fmla="*/ 3578943 w 6882582"/>
              <a:gd name="connsiteY22" fmla="*/ 1265649 h 1265649"/>
              <a:gd name="connsiteX23" fmla="*/ 3005394 w 6882582"/>
              <a:gd name="connsiteY23" fmla="*/ 1265649 h 1265649"/>
              <a:gd name="connsiteX24" fmla="*/ 2500671 w 6882582"/>
              <a:gd name="connsiteY24" fmla="*/ 1265649 h 1265649"/>
              <a:gd name="connsiteX25" fmla="*/ 2133600 w 6882582"/>
              <a:gd name="connsiteY25" fmla="*/ 1265649 h 1265649"/>
              <a:gd name="connsiteX26" fmla="*/ 1560052 w 6882582"/>
              <a:gd name="connsiteY26" fmla="*/ 1265649 h 1265649"/>
              <a:gd name="connsiteX27" fmla="*/ 1055329 w 6882582"/>
              <a:gd name="connsiteY27" fmla="*/ 1265649 h 1265649"/>
              <a:gd name="connsiteX28" fmla="*/ 0 w 6882582"/>
              <a:gd name="connsiteY28" fmla="*/ 1265649 h 1265649"/>
              <a:gd name="connsiteX29" fmla="*/ 0 w 6882582"/>
              <a:gd name="connsiteY29" fmla="*/ 856422 h 1265649"/>
              <a:gd name="connsiteX30" fmla="*/ 0 w 6882582"/>
              <a:gd name="connsiteY30" fmla="*/ 459852 h 1265649"/>
              <a:gd name="connsiteX31" fmla="*/ 0 w 6882582"/>
              <a:gd name="connsiteY31" fmla="*/ 0 h 126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882582" h="1265649" fill="none" extrusionOk="0">
                <a:moveTo>
                  <a:pt x="0" y="0"/>
                </a:moveTo>
                <a:cubicBezTo>
                  <a:pt x="87457" y="-44260"/>
                  <a:pt x="223795" y="51061"/>
                  <a:pt x="435897" y="0"/>
                </a:cubicBezTo>
                <a:cubicBezTo>
                  <a:pt x="647999" y="-51061"/>
                  <a:pt x="699383" y="16800"/>
                  <a:pt x="802968" y="0"/>
                </a:cubicBezTo>
                <a:cubicBezTo>
                  <a:pt x="906553" y="-16800"/>
                  <a:pt x="1157863" y="3924"/>
                  <a:pt x="1376516" y="0"/>
                </a:cubicBezTo>
                <a:cubicBezTo>
                  <a:pt x="1595169" y="-3924"/>
                  <a:pt x="1669370" y="33211"/>
                  <a:pt x="1950065" y="0"/>
                </a:cubicBezTo>
                <a:cubicBezTo>
                  <a:pt x="2230760" y="-33211"/>
                  <a:pt x="2279638" y="16071"/>
                  <a:pt x="2385962" y="0"/>
                </a:cubicBezTo>
                <a:cubicBezTo>
                  <a:pt x="2492286" y="-16071"/>
                  <a:pt x="2730714" y="15555"/>
                  <a:pt x="2821859" y="0"/>
                </a:cubicBezTo>
                <a:cubicBezTo>
                  <a:pt x="2913004" y="-15555"/>
                  <a:pt x="3387506" y="41059"/>
                  <a:pt x="3533059" y="0"/>
                </a:cubicBezTo>
                <a:cubicBezTo>
                  <a:pt x="3678612" y="-41059"/>
                  <a:pt x="3835067" y="37546"/>
                  <a:pt x="4037781" y="0"/>
                </a:cubicBezTo>
                <a:cubicBezTo>
                  <a:pt x="4240495" y="-37546"/>
                  <a:pt x="4430003" y="64501"/>
                  <a:pt x="4611330" y="0"/>
                </a:cubicBezTo>
                <a:cubicBezTo>
                  <a:pt x="4792657" y="-64501"/>
                  <a:pt x="5018692" y="23611"/>
                  <a:pt x="5184878" y="0"/>
                </a:cubicBezTo>
                <a:cubicBezTo>
                  <a:pt x="5351064" y="-23611"/>
                  <a:pt x="5510279" y="49432"/>
                  <a:pt x="5758427" y="0"/>
                </a:cubicBezTo>
                <a:cubicBezTo>
                  <a:pt x="6006575" y="-49432"/>
                  <a:pt x="6069979" y="37265"/>
                  <a:pt x="6194324" y="0"/>
                </a:cubicBezTo>
                <a:cubicBezTo>
                  <a:pt x="6318669" y="-37265"/>
                  <a:pt x="6718628" y="2202"/>
                  <a:pt x="6882582" y="0"/>
                </a:cubicBezTo>
                <a:cubicBezTo>
                  <a:pt x="6893697" y="187174"/>
                  <a:pt x="6855289" y="233087"/>
                  <a:pt x="6882582" y="396570"/>
                </a:cubicBezTo>
                <a:cubicBezTo>
                  <a:pt x="6909875" y="560053"/>
                  <a:pt x="6849380" y="707586"/>
                  <a:pt x="6882582" y="831110"/>
                </a:cubicBezTo>
                <a:cubicBezTo>
                  <a:pt x="6915784" y="954634"/>
                  <a:pt x="6841955" y="1128964"/>
                  <a:pt x="6882582" y="1265649"/>
                </a:cubicBezTo>
                <a:cubicBezTo>
                  <a:pt x="6716830" y="1292319"/>
                  <a:pt x="6556355" y="1227937"/>
                  <a:pt x="6377859" y="1265649"/>
                </a:cubicBezTo>
                <a:cubicBezTo>
                  <a:pt x="6199363" y="1303361"/>
                  <a:pt x="5949694" y="1218482"/>
                  <a:pt x="5804311" y="1265649"/>
                </a:cubicBezTo>
                <a:cubicBezTo>
                  <a:pt x="5658928" y="1312816"/>
                  <a:pt x="5341153" y="1260692"/>
                  <a:pt x="5093111" y="1265649"/>
                </a:cubicBezTo>
                <a:cubicBezTo>
                  <a:pt x="4845069" y="1270606"/>
                  <a:pt x="4788168" y="1263808"/>
                  <a:pt x="4588388" y="1265649"/>
                </a:cubicBezTo>
                <a:cubicBezTo>
                  <a:pt x="4388608" y="1267490"/>
                  <a:pt x="4302531" y="1231549"/>
                  <a:pt x="4221317" y="1265649"/>
                </a:cubicBezTo>
                <a:cubicBezTo>
                  <a:pt x="4140103" y="1299749"/>
                  <a:pt x="3732642" y="1207466"/>
                  <a:pt x="3578943" y="1265649"/>
                </a:cubicBezTo>
                <a:cubicBezTo>
                  <a:pt x="3425244" y="1323832"/>
                  <a:pt x="3251089" y="1205934"/>
                  <a:pt x="3005394" y="1265649"/>
                </a:cubicBezTo>
                <a:cubicBezTo>
                  <a:pt x="2759699" y="1325364"/>
                  <a:pt x="2711146" y="1251313"/>
                  <a:pt x="2500671" y="1265649"/>
                </a:cubicBezTo>
                <a:cubicBezTo>
                  <a:pt x="2290196" y="1279985"/>
                  <a:pt x="2233899" y="1235377"/>
                  <a:pt x="2133600" y="1265649"/>
                </a:cubicBezTo>
                <a:cubicBezTo>
                  <a:pt x="2033301" y="1295921"/>
                  <a:pt x="1728063" y="1205368"/>
                  <a:pt x="1560052" y="1265649"/>
                </a:cubicBezTo>
                <a:cubicBezTo>
                  <a:pt x="1392041" y="1325930"/>
                  <a:pt x="1295838" y="1251697"/>
                  <a:pt x="1055329" y="1265649"/>
                </a:cubicBezTo>
                <a:cubicBezTo>
                  <a:pt x="814820" y="1279601"/>
                  <a:pt x="377218" y="1193211"/>
                  <a:pt x="0" y="1265649"/>
                </a:cubicBezTo>
                <a:cubicBezTo>
                  <a:pt x="-43602" y="1110651"/>
                  <a:pt x="42618" y="963057"/>
                  <a:pt x="0" y="856422"/>
                </a:cubicBezTo>
                <a:cubicBezTo>
                  <a:pt x="-42618" y="749787"/>
                  <a:pt x="14306" y="576842"/>
                  <a:pt x="0" y="459852"/>
                </a:cubicBezTo>
                <a:cubicBezTo>
                  <a:pt x="-14306" y="342862"/>
                  <a:pt x="33073" y="225522"/>
                  <a:pt x="0" y="0"/>
                </a:cubicBezTo>
                <a:close/>
              </a:path>
              <a:path w="6882582" h="1265649" stroke="0" extrusionOk="0">
                <a:moveTo>
                  <a:pt x="0" y="0"/>
                </a:moveTo>
                <a:cubicBezTo>
                  <a:pt x="189329" y="-71242"/>
                  <a:pt x="381767" y="35213"/>
                  <a:pt x="711200" y="0"/>
                </a:cubicBezTo>
                <a:cubicBezTo>
                  <a:pt x="1040633" y="-35213"/>
                  <a:pt x="990952" y="60387"/>
                  <a:pt x="1215923" y="0"/>
                </a:cubicBezTo>
                <a:cubicBezTo>
                  <a:pt x="1440894" y="-60387"/>
                  <a:pt x="1576129" y="35191"/>
                  <a:pt x="1789471" y="0"/>
                </a:cubicBezTo>
                <a:cubicBezTo>
                  <a:pt x="2002813" y="-35191"/>
                  <a:pt x="2062204" y="35076"/>
                  <a:pt x="2225368" y="0"/>
                </a:cubicBezTo>
                <a:cubicBezTo>
                  <a:pt x="2388532" y="-35076"/>
                  <a:pt x="2553967" y="13602"/>
                  <a:pt x="2798917" y="0"/>
                </a:cubicBezTo>
                <a:cubicBezTo>
                  <a:pt x="3043867" y="-13602"/>
                  <a:pt x="3229195" y="30890"/>
                  <a:pt x="3441291" y="0"/>
                </a:cubicBezTo>
                <a:cubicBezTo>
                  <a:pt x="3653387" y="-30890"/>
                  <a:pt x="3695901" y="42455"/>
                  <a:pt x="3946014" y="0"/>
                </a:cubicBezTo>
                <a:cubicBezTo>
                  <a:pt x="4196127" y="-42455"/>
                  <a:pt x="4421944" y="76961"/>
                  <a:pt x="4588388" y="0"/>
                </a:cubicBezTo>
                <a:cubicBezTo>
                  <a:pt x="4754832" y="-76961"/>
                  <a:pt x="4826377" y="3408"/>
                  <a:pt x="4955459" y="0"/>
                </a:cubicBezTo>
                <a:cubicBezTo>
                  <a:pt x="5084541" y="-3408"/>
                  <a:pt x="5266747" y="42408"/>
                  <a:pt x="5391356" y="0"/>
                </a:cubicBezTo>
                <a:cubicBezTo>
                  <a:pt x="5515965" y="-42408"/>
                  <a:pt x="5699282" y="452"/>
                  <a:pt x="5896079" y="0"/>
                </a:cubicBezTo>
                <a:cubicBezTo>
                  <a:pt x="6092876" y="-452"/>
                  <a:pt x="6683612" y="91707"/>
                  <a:pt x="6882582" y="0"/>
                </a:cubicBezTo>
                <a:cubicBezTo>
                  <a:pt x="6921492" y="126089"/>
                  <a:pt x="6875145" y="292339"/>
                  <a:pt x="6882582" y="409227"/>
                </a:cubicBezTo>
                <a:cubicBezTo>
                  <a:pt x="6890019" y="526115"/>
                  <a:pt x="6844056" y="639712"/>
                  <a:pt x="6882582" y="856422"/>
                </a:cubicBezTo>
                <a:cubicBezTo>
                  <a:pt x="6921108" y="1073133"/>
                  <a:pt x="6837315" y="1071826"/>
                  <a:pt x="6882582" y="1265649"/>
                </a:cubicBezTo>
                <a:cubicBezTo>
                  <a:pt x="6697658" y="1311109"/>
                  <a:pt x="6583446" y="1252601"/>
                  <a:pt x="6446685" y="1265649"/>
                </a:cubicBezTo>
                <a:cubicBezTo>
                  <a:pt x="6309924" y="1278697"/>
                  <a:pt x="5996772" y="1197250"/>
                  <a:pt x="5804311" y="1265649"/>
                </a:cubicBezTo>
                <a:cubicBezTo>
                  <a:pt x="5611850" y="1334048"/>
                  <a:pt x="5390274" y="1259098"/>
                  <a:pt x="5230762" y="1265649"/>
                </a:cubicBezTo>
                <a:cubicBezTo>
                  <a:pt x="5071250" y="1272200"/>
                  <a:pt x="4836631" y="1208989"/>
                  <a:pt x="4726040" y="1265649"/>
                </a:cubicBezTo>
                <a:cubicBezTo>
                  <a:pt x="4615449" y="1322309"/>
                  <a:pt x="4289702" y="1210640"/>
                  <a:pt x="4152491" y="1265649"/>
                </a:cubicBezTo>
                <a:cubicBezTo>
                  <a:pt x="4015280" y="1320658"/>
                  <a:pt x="3813690" y="1228049"/>
                  <a:pt x="3578943" y="1265649"/>
                </a:cubicBezTo>
                <a:cubicBezTo>
                  <a:pt x="3344196" y="1303249"/>
                  <a:pt x="3246891" y="1236243"/>
                  <a:pt x="3143046" y="1265649"/>
                </a:cubicBezTo>
                <a:cubicBezTo>
                  <a:pt x="3039201" y="1295055"/>
                  <a:pt x="2762092" y="1196112"/>
                  <a:pt x="2431846" y="1265649"/>
                </a:cubicBezTo>
                <a:cubicBezTo>
                  <a:pt x="2101600" y="1335186"/>
                  <a:pt x="2241026" y="1247461"/>
                  <a:pt x="2064775" y="1265649"/>
                </a:cubicBezTo>
                <a:cubicBezTo>
                  <a:pt x="1888524" y="1283837"/>
                  <a:pt x="1588861" y="1244659"/>
                  <a:pt x="1422400" y="1265649"/>
                </a:cubicBezTo>
                <a:cubicBezTo>
                  <a:pt x="1255939" y="1286639"/>
                  <a:pt x="1105552" y="1253355"/>
                  <a:pt x="917678" y="1265649"/>
                </a:cubicBezTo>
                <a:cubicBezTo>
                  <a:pt x="729804" y="1277943"/>
                  <a:pt x="342005" y="1155814"/>
                  <a:pt x="0" y="1265649"/>
                </a:cubicBezTo>
                <a:cubicBezTo>
                  <a:pt x="-15646" y="1123417"/>
                  <a:pt x="23919" y="929482"/>
                  <a:pt x="0" y="818453"/>
                </a:cubicBezTo>
                <a:cubicBezTo>
                  <a:pt x="-23919" y="707424"/>
                  <a:pt x="23224" y="514552"/>
                  <a:pt x="0" y="371257"/>
                </a:cubicBezTo>
                <a:cubicBezTo>
                  <a:pt x="-23224" y="227962"/>
                  <a:pt x="8880" y="173762"/>
                  <a:pt x="0" y="0"/>
                </a:cubicBezTo>
                <a:close/>
              </a:path>
            </a:pathLst>
          </a:custGeom>
          <a:gradFill flip="none" rotWithShape="1">
            <a:gsLst>
              <a:gs pos="0">
                <a:schemeClr val="accent3">
                  <a:lumMod val="40000"/>
                  <a:lumOff val="60000"/>
                  <a:shade val="30000"/>
                  <a:satMod val="115000"/>
                </a:schemeClr>
              </a:gs>
              <a:gs pos="50000">
                <a:schemeClr val="accent3">
                  <a:lumMod val="40000"/>
                  <a:lumOff val="60000"/>
                  <a:shade val="67500"/>
                  <a:satMod val="115000"/>
                </a:schemeClr>
              </a:gs>
              <a:gs pos="100000">
                <a:schemeClr val="accent3">
                  <a:lumMod val="40000"/>
                  <a:lumOff val="60000"/>
                  <a:shade val="100000"/>
                  <a:satMod val="115000"/>
                </a:schemeClr>
              </a:gs>
            </a:gsLst>
            <a:lin ang="13500000" scaled="1"/>
            <a:tileRect/>
          </a:gradFill>
          <a:ln>
            <a:solidFill>
              <a:schemeClr val="tx1"/>
            </a:solidFill>
            <a:extLst>
              <a:ext uri="{C807C97D-BFC1-408E-A445-0C87EB9F89A2}">
                <ask:lineSketchStyleProps xmlns:ask="http://schemas.microsoft.com/office/drawing/2018/sketchyshapes" sd="52193305">
                  <ask:type>
                    <ask:lineSketchScribble/>
                  </ask:type>
                </ask:lineSketchStyleProps>
              </a:ext>
            </a:extLst>
          </a:ln>
        </p:spPr>
        <p:txBody>
          <a:bodyPr>
            <a:normAutofit/>
          </a:bodyPr>
          <a:lstStyle/>
          <a:p>
            <a:r>
              <a:rPr lang="en-IN" sz="3200" dirty="0">
                <a:latin typeface="Bahnschrift SemiBold" panose="020B0502040204020203" pitchFamily="34" charset="0"/>
              </a:rPr>
              <a:t>HARDWARE REQUIREMENTS</a:t>
            </a:r>
          </a:p>
        </p:txBody>
      </p:sp>
      <p:sp>
        <p:nvSpPr>
          <p:cNvPr id="4" name="TextBox 3">
            <a:extLst>
              <a:ext uri="{FF2B5EF4-FFF2-40B4-BE49-F238E27FC236}">
                <a16:creationId xmlns:a16="http://schemas.microsoft.com/office/drawing/2014/main" id="{C2F5813C-1977-B596-FA98-F1707DBDAEA8}"/>
              </a:ext>
            </a:extLst>
          </p:cNvPr>
          <p:cNvSpPr txBox="1"/>
          <p:nvPr/>
        </p:nvSpPr>
        <p:spPr>
          <a:xfrm>
            <a:off x="3356265" y="1766455"/>
            <a:ext cx="7585362" cy="4455189"/>
          </a:xfrm>
          <a:prstGeom prst="rect">
            <a:avLst/>
          </a:prstGeom>
          <a:noFill/>
        </p:spPr>
        <p:txBody>
          <a:bodyPr wrap="square">
            <a:spAutoFit/>
          </a:bodyPr>
          <a:lstStyle/>
          <a:p>
            <a:pPr algn="just">
              <a:lnSpc>
                <a:spcPct val="200000"/>
              </a:lnSpc>
            </a:pP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457200" algn="l"/>
              </a:tabLst>
            </a:pPr>
            <a:r>
              <a:rPr lang="en-GB" sz="1800" b="1" dirty="0">
                <a:effectLst/>
                <a:latin typeface="Times New Roman" panose="02020603050405020304" pitchFamily="18" charset="0"/>
                <a:ea typeface="Times New Roman" panose="02020603050405020304" pitchFamily="18" charset="0"/>
              </a:rPr>
              <a:t>System		:   </a:t>
            </a:r>
            <a:r>
              <a:rPr lang="en-GB" sz="1800" dirty="0">
                <a:effectLst/>
                <a:latin typeface="Times New Roman" panose="02020603050405020304" pitchFamily="18" charset="0"/>
                <a:ea typeface="Times New Roman" panose="02020603050405020304" pitchFamily="18" charset="0"/>
              </a:rPr>
              <a:t>Pentium IV 2.4 GHz.</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457200" algn="l"/>
              </a:tabLst>
            </a:pPr>
            <a:r>
              <a:rPr lang="en-GB" sz="1800" b="1" dirty="0">
                <a:effectLst/>
                <a:latin typeface="Times New Roman" panose="02020603050405020304" pitchFamily="18" charset="0"/>
                <a:ea typeface="Times New Roman" panose="02020603050405020304" pitchFamily="18" charset="0"/>
              </a:rPr>
              <a:t>Hard Disk	        :   </a:t>
            </a:r>
            <a:r>
              <a:rPr lang="en-GB" sz="1800" dirty="0">
                <a:effectLst/>
                <a:latin typeface="Times New Roman" panose="02020603050405020304" pitchFamily="18" charset="0"/>
                <a:ea typeface="Times New Roman" panose="02020603050405020304" pitchFamily="18" charset="0"/>
              </a:rPr>
              <a:t>40 GB.</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457200" algn="l"/>
              </a:tabLst>
            </a:pPr>
            <a:r>
              <a:rPr lang="en-GB" sz="1800" b="1" dirty="0">
                <a:effectLst/>
                <a:latin typeface="Times New Roman" panose="02020603050405020304" pitchFamily="18" charset="0"/>
                <a:ea typeface="Times New Roman" panose="02020603050405020304" pitchFamily="18" charset="0"/>
              </a:rPr>
              <a:t>Floppy Drive	:   </a:t>
            </a:r>
            <a:r>
              <a:rPr lang="en-GB" sz="1800" dirty="0">
                <a:effectLst/>
                <a:latin typeface="Times New Roman" panose="02020603050405020304" pitchFamily="18" charset="0"/>
                <a:ea typeface="Times New Roman" panose="02020603050405020304" pitchFamily="18" charset="0"/>
              </a:rPr>
              <a:t>1.44 Mb.</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457200" algn="l"/>
              </a:tabLst>
            </a:pPr>
            <a:r>
              <a:rPr lang="en-GB" sz="1800" b="1" dirty="0">
                <a:effectLst/>
                <a:latin typeface="Times New Roman" panose="02020603050405020304" pitchFamily="18" charset="0"/>
                <a:ea typeface="Times New Roman" panose="02020603050405020304" pitchFamily="18" charset="0"/>
              </a:rPr>
              <a:t>Monitor	        </a:t>
            </a:r>
            <a:r>
              <a:rPr lang="en-GB" sz="1800" dirty="0">
                <a:effectLst/>
                <a:latin typeface="Times New Roman" panose="02020603050405020304" pitchFamily="18" charset="0"/>
                <a:ea typeface="Times New Roman" panose="02020603050405020304" pitchFamily="18" charset="0"/>
              </a:rPr>
              <a:t>:   14’ Colour Monitor.</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457200" algn="l"/>
              </a:tabLst>
            </a:pPr>
            <a:r>
              <a:rPr lang="en-GB" sz="1800" b="1" dirty="0">
                <a:effectLst/>
                <a:latin typeface="Times New Roman" panose="02020603050405020304" pitchFamily="18" charset="0"/>
                <a:ea typeface="Times New Roman" panose="02020603050405020304" pitchFamily="18" charset="0"/>
              </a:rPr>
              <a:t>Mouse		:   </a:t>
            </a:r>
            <a:r>
              <a:rPr lang="en-GB" sz="1800" dirty="0">
                <a:effectLst/>
                <a:latin typeface="Times New Roman" panose="02020603050405020304" pitchFamily="18" charset="0"/>
                <a:ea typeface="Times New Roman" panose="02020603050405020304" pitchFamily="18" charset="0"/>
              </a:rPr>
              <a:t>Optical Mouse.</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457200" algn="l"/>
              </a:tabLst>
            </a:pPr>
            <a:r>
              <a:rPr lang="en-GB" sz="1800" b="1" dirty="0">
                <a:effectLst/>
                <a:latin typeface="Times New Roman" panose="02020603050405020304" pitchFamily="18" charset="0"/>
                <a:ea typeface="Times New Roman" panose="02020603050405020304" pitchFamily="18" charset="0"/>
              </a:rPr>
              <a:t>Ram		        :   </a:t>
            </a:r>
            <a:r>
              <a:rPr lang="en-GB" sz="1800" dirty="0">
                <a:effectLst/>
                <a:latin typeface="Times New Roman" panose="02020603050405020304" pitchFamily="18" charset="0"/>
                <a:ea typeface="Times New Roman" panose="02020603050405020304" pitchFamily="18" charset="0"/>
              </a:rPr>
              <a:t>512 Mb.</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40550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1DCCB313-5783-A2F5-C47B-B09332EF9050}"/>
              </a:ext>
            </a:extLst>
          </p:cNvPr>
          <p:cNvSpPr/>
          <p:nvPr/>
        </p:nvSpPr>
        <p:spPr>
          <a:xfrm>
            <a:off x="1177158" y="2684205"/>
            <a:ext cx="3436883" cy="2974427"/>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Arial Rounded MT Bold" panose="020F0704030504030204" pitchFamily="34" charset="0"/>
              </a:rPr>
              <a:t>SOFTWARE REQUIREMENTS</a:t>
            </a:r>
          </a:p>
        </p:txBody>
      </p:sp>
      <p:sp>
        <p:nvSpPr>
          <p:cNvPr id="3" name="Flowchart: Alternate Process 2">
            <a:extLst>
              <a:ext uri="{FF2B5EF4-FFF2-40B4-BE49-F238E27FC236}">
                <a16:creationId xmlns:a16="http://schemas.microsoft.com/office/drawing/2014/main" id="{AA85A5CD-BD72-E4F5-7901-FD1A8A544E46}"/>
              </a:ext>
            </a:extLst>
          </p:cNvPr>
          <p:cNvSpPr/>
          <p:nvPr/>
        </p:nvSpPr>
        <p:spPr>
          <a:xfrm>
            <a:off x="5278582" y="2684205"/>
            <a:ext cx="5766954" cy="3367550"/>
          </a:xfrm>
          <a:prstGeom prst="flowChartAlternateProcess">
            <a:avLst/>
          </a:prstGeom>
        </p:spPr>
        <p:style>
          <a:lnRef idx="1">
            <a:schemeClr val="accent2"/>
          </a:lnRef>
          <a:fillRef idx="3">
            <a:schemeClr val="accent2"/>
          </a:fillRef>
          <a:effectRef idx="2">
            <a:schemeClr val="accent2"/>
          </a:effectRef>
          <a:fontRef idx="minor">
            <a:schemeClr val="lt1"/>
          </a:fontRef>
        </p:style>
        <p:txBody>
          <a:bodyPr rtlCol="0" anchor="ctr"/>
          <a:lstStyle/>
          <a:p>
            <a:pPr marL="342900" lvl="0" indent="-342900" algn="just">
              <a:lnSpc>
                <a:spcPct val="200000"/>
              </a:lnSpc>
              <a:spcAft>
                <a:spcPts val="1000"/>
              </a:spcAft>
              <a:buFont typeface="Wingdings" panose="05000000000000000000" pitchFamily="2" charset="2"/>
              <a:buChar char=""/>
              <a:tabLst>
                <a:tab pos="457200" algn="l"/>
              </a:tabLst>
            </a:pPr>
            <a:r>
              <a:rPr lang="en-US" sz="1600" b="1" dirty="0">
                <a:effectLst/>
                <a:latin typeface="Times New Roman" panose="02020603050405020304" pitchFamily="18" charset="0"/>
                <a:ea typeface="Times New Roman" panose="02020603050405020304" pitchFamily="18" charset="0"/>
              </a:rPr>
              <a:t>Operating system 	:   </a:t>
            </a:r>
            <a:r>
              <a:rPr lang="en-US" sz="1600" dirty="0">
                <a:effectLst/>
                <a:latin typeface="Times New Roman" panose="02020603050405020304" pitchFamily="18" charset="0"/>
                <a:ea typeface="Times New Roman" panose="02020603050405020304" pitchFamily="18" charset="0"/>
              </a:rPr>
              <a:t>Windows 7 Ultimate.</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457200" algn="l"/>
              </a:tabLst>
            </a:pPr>
            <a:r>
              <a:rPr lang="en-US" sz="1600" b="1" dirty="0">
                <a:effectLst/>
                <a:latin typeface="Times New Roman" panose="02020603050405020304" pitchFamily="18" charset="0"/>
                <a:ea typeface="Times New Roman" panose="02020603050405020304" pitchFamily="18" charset="0"/>
              </a:rPr>
              <a:t>Coding Language	:   </a:t>
            </a:r>
            <a:r>
              <a:rPr lang="en-US" sz="1600" dirty="0">
                <a:effectLst/>
                <a:latin typeface="Times New Roman" panose="02020603050405020304" pitchFamily="18" charset="0"/>
                <a:ea typeface="Times New Roman" panose="02020603050405020304" pitchFamily="18" charset="0"/>
              </a:rPr>
              <a:t>Python.</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457200" algn="l"/>
              </a:tabLst>
            </a:pPr>
            <a:r>
              <a:rPr lang="en-US" sz="1600" b="1" dirty="0">
                <a:effectLst/>
                <a:latin typeface="Times New Roman" panose="02020603050405020304" pitchFamily="18" charset="0"/>
                <a:ea typeface="Times New Roman" panose="02020603050405020304" pitchFamily="18" charset="0"/>
              </a:rPr>
              <a:t>Front-End			:   </a:t>
            </a:r>
            <a:r>
              <a:rPr lang="en-US" sz="1600" dirty="0">
                <a:effectLst/>
                <a:latin typeface="Times New Roman" panose="02020603050405020304" pitchFamily="18" charset="0"/>
                <a:ea typeface="Times New Roman" panose="02020603050405020304" pitchFamily="18" charset="0"/>
              </a:rPr>
              <a:t>Python.</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457200" algn="l"/>
              </a:tabLst>
            </a:pPr>
            <a:r>
              <a:rPr lang="en-US" sz="1600" b="1" dirty="0">
                <a:effectLst/>
                <a:latin typeface="Times New Roman" panose="02020603050405020304" pitchFamily="18" charset="0"/>
                <a:ea typeface="Times New Roman" panose="02020603050405020304" pitchFamily="18" charset="0"/>
              </a:rPr>
              <a:t>Designing			:</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Html,css,javascript</a:t>
            </a:r>
            <a:r>
              <a:rPr lang="en-US" sz="1600" dirty="0">
                <a:effectLst/>
                <a:latin typeface="Times New Roman" panose="02020603050405020304" pitchFamily="18"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457200" algn="l"/>
              </a:tabLst>
            </a:pPr>
            <a:r>
              <a:rPr lang="en-US" sz="1600" b="1" dirty="0">
                <a:effectLst/>
                <a:latin typeface="Times New Roman" panose="02020603050405020304" pitchFamily="18" charset="0"/>
                <a:ea typeface="Times New Roman" panose="02020603050405020304" pitchFamily="18" charset="0"/>
              </a:rPr>
              <a:t>Data Base			:   </a:t>
            </a:r>
            <a:r>
              <a:rPr lang="en-US" sz="1600" dirty="0">
                <a:effectLst/>
                <a:latin typeface="Times New Roman" panose="02020603050405020304" pitchFamily="18" charset="0"/>
                <a:ea typeface="Times New Roman" panose="02020603050405020304" pitchFamily="18" charset="0"/>
              </a:rPr>
              <a:t>MySQL.</a:t>
            </a:r>
            <a:endParaRPr lang="en-IN" sz="1600" dirty="0">
              <a:effectLst/>
              <a:latin typeface="Times New Roman" panose="02020603050405020304" pitchFamily="18" charset="0"/>
              <a:ea typeface="Times New Roman" panose="02020603050405020304" pitchFamily="18" charset="0"/>
            </a:endParaRPr>
          </a:p>
          <a:p>
            <a:pPr lvl="0" algn="just">
              <a:lnSpc>
                <a:spcPct val="150000"/>
              </a:lnSpc>
              <a:spcBef>
                <a:spcPts val="500"/>
              </a:spcBef>
              <a:spcAft>
                <a:spcPts val="500"/>
              </a:spcAft>
              <a:tabLst>
                <a:tab pos="457200" algn="l"/>
              </a:tabLs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A4177D33-01FF-109C-8258-18D263C6D36F}"/>
              </a:ext>
            </a:extLst>
          </p:cNvPr>
          <p:cNvSpPr>
            <a:spLocks noGrp="1"/>
          </p:cNvSpPr>
          <p:nvPr>
            <p:ph type="title"/>
          </p:nvPr>
        </p:nvSpPr>
        <p:spPr>
          <a:xfrm>
            <a:off x="2379406" y="806245"/>
            <a:ext cx="7492182" cy="1278194"/>
          </a:xfr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l="100000" b="100000"/>
            </a:path>
            <a:tileRect t="-100000" r="-100000"/>
          </a:gradFill>
          <a:ln w="12700">
            <a:solidFill>
              <a:schemeClr val="tx1"/>
            </a:solidFill>
          </a:ln>
        </p:spPr>
        <p:txBody>
          <a:bodyPr>
            <a:normAutofit/>
          </a:bodyPr>
          <a:lstStyle/>
          <a:p>
            <a:r>
              <a:rPr lang="en-IN" sz="4000" dirty="0"/>
              <a:t>SOFTWARE REQUIREMENTS</a:t>
            </a:r>
          </a:p>
        </p:txBody>
      </p:sp>
    </p:spTree>
    <p:extLst>
      <p:ext uri="{BB962C8B-B14F-4D97-AF65-F5344CB8AC3E}">
        <p14:creationId xmlns:p14="http://schemas.microsoft.com/office/powerpoint/2010/main" val="4131869702"/>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Atlas</Template>
  <TotalTime>6171</TotalTime>
  <Words>5031</Words>
  <Application>Microsoft Office PowerPoint</Application>
  <PresentationFormat>Widescreen</PresentationFormat>
  <Paragraphs>400</Paragraphs>
  <Slides>32</Slides>
  <Notes>1</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32</vt:i4>
      </vt:variant>
    </vt:vector>
  </HeadingPairs>
  <TitlesOfParts>
    <vt:vector size="54" baseType="lpstr">
      <vt:lpstr>Algerian</vt:lpstr>
      <vt:lpstr>Arial</vt:lpstr>
      <vt:lpstr>Arial Black</vt:lpstr>
      <vt:lpstr>Arial Rounded MT Bold</vt:lpstr>
      <vt:lpstr>Bahnschrift SemiBold</vt:lpstr>
      <vt:lpstr>Baskerville Old Face</vt:lpstr>
      <vt:lpstr>Berlin Sans FB Demi</vt:lpstr>
      <vt:lpstr>Calibri</vt:lpstr>
      <vt:lpstr>Calibri Light</vt:lpstr>
      <vt:lpstr>Cascadia Mono SemiBold</vt:lpstr>
      <vt:lpstr>Century Schoolbook</vt:lpstr>
      <vt:lpstr>Consolas</vt:lpstr>
      <vt:lpstr>Cooper Black</vt:lpstr>
      <vt:lpstr>Garamond</vt:lpstr>
      <vt:lpstr>Matura MT Script Capitals</vt:lpstr>
      <vt:lpstr>Open Sans</vt:lpstr>
      <vt:lpstr>Söhne</vt:lpstr>
      <vt:lpstr>Stencil</vt:lpstr>
      <vt:lpstr>Times New Roman</vt:lpstr>
      <vt:lpstr>Wingdings</vt:lpstr>
      <vt:lpstr>Retrospect</vt:lpstr>
      <vt:lpstr>Organic</vt:lpstr>
      <vt:lpstr> </vt:lpstr>
      <vt:lpstr>PowerPoint Presentation</vt:lpstr>
      <vt:lpstr>PowerPoint Presentation</vt:lpstr>
      <vt:lpstr>PowerPoint Presentation</vt:lpstr>
      <vt:lpstr>PowerPoint Presentation</vt:lpstr>
      <vt:lpstr>PowerPoint Presentation</vt:lpstr>
      <vt:lpstr>PowerPoint Presentation</vt:lpstr>
      <vt:lpstr>HARDWARE REQUIREMENTS</vt:lpstr>
      <vt:lpstr>SOFTWARE REQUIREMENTS</vt:lpstr>
      <vt:lpstr>PowerPoint Presentation</vt:lpstr>
      <vt:lpstr>ARCHITECTURE</vt:lpstr>
      <vt:lpstr>MODULES</vt:lpstr>
      <vt:lpstr>UML DIAGRAMS</vt:lpstr>
      <vt:lpstr>PowerPoint Presentation</vt:lpstr>
      <vt:lpstr>CLASS DIAGRAM</vt:lpstr>
      <vt:lpstr>SEQUENCE DIAGRAM</vt:lpstr>
      <vt:lpstr>COLLABORATION DIAGRAM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GITHUB-LINK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bathula pravallika</dc:creator>
  <cp:lastModifiedBy>bathula pravallika</cp:lastModifiedBy>
  <cp:revision>45</cp:revision>
  <dcterms:created xsi:type="dcterms:W3CDTF">2023-03-21T01:53:17Z</dcterms:created>
  <dcterms:modified xsi:type="dcterms:W3CDTF">2023-11-06T05:54:52Z</dcterms:modified>
</cp:coreProperties>
</file>